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52" r:id="rId1"/>
    <p:sldMasterId id="2147483656" r:id="rId2"/>
    <p:sldMasterId id="2147483650" r:id="rId3"/>
    <p:sldMasterId id="2147483658" r:id="rId4"/>
  </p:sldMasterIdLst>
  <p:notesMasterIdLst>
    <p:notesMasterId r:id="rId56"/>
  </p:notesMasterIdLst>
  <p:handoutMasterIdLst>
    <p:handoutMasterId r:id="rId57"/>
  </p:handoutMasterIdLst>
  <p:sldIdLst>
    <p:sldId id="380" r:id="rId5"/>
    <p:sldId id="275" r:id="rId6"/>
    <p:sldId id="388" r:id="rId7"/>
    <p:sldId id="381" r:id="rId8"/>
    <p:sldId id="356" r:id="rId9"/>
    <p:sldId id="386" r:id="rId10"/>
    <p:sldId id="354" r:id="rId11"/>
    <p:sldId id="329" r:id="rId12"/>
    <p:sldId id="330" r:id="rId13"/>
    <p:sldId id="336" r:id="rId14"/>
    <p:sldId id="367" r:id="rId15"/>
    <p:sldId id="357" r:id="rId16"/>
    <p:sldId id="341" r:id="rId17"/>
    <p:sldId id="362" r:id="rId18"/>
    <p:sldId id="364" r:id="rId19"/>
    <p:sldId id="368" r:id="rId20"/>
    <p:sldId id="369" r:id="rId21"/>
    <p:sldId id="370" r:id="rId22"/>
    <p:sldId id="365" r:id="rId23"/>
    <p:sldId id="366" r:id="rId24"/>
    <p:sldId id="352" r:id="rId25"/>
    <p:sldId id="350" r:id="rId26"/>
    <p:sldId id="358" r:id="rId27"/>
    <p:sldId id="359" r:id="rId28"/>
    <p:sldId id="384" r:id="rId29"/>
    <p:sldId id="385" r:id="rId30"/>
    <p:sldId id="320" r:id="rId31"/>
    <p:sldId id="280" r:id="rId32"/>
    <p:sldId id="378" r:id="rId33"/>
    <p:sldId id="360" r:id="rId34"/>
    <p:sldId id="371" r:id="rId35"/>
    <p:sldId id="373" r:id="rId36"/>
    <p:sldId id="374" r:id="rId37"/>
    <p:sldId id="389" r:id="rId38"/>
    <p:sldId id="390" r:id="rId39"/>
    <p:sldId id="391" r:id="rId40"/>
    <p:sldId id="392" r:id="rId41"/>
    <p:sldId id="393" r:id="rId42"/>
    <p:sldId id="394" r:id="rId43"/>
    <p:sldId id="395" r:id="rId44"/>
    <p:sldId id="396" r:id="rId45"/>
    <p:sldId id="397" r:id="rId46"/>
    <p:sldId id="398" r:id="rId47"/>
    <p:sldId id="399" r:id="rId48"/>
    <p:sldId id="400" r:id="rId49"/>
    <p:sldId id="401" r:id="rId50"/>
    <p:sldId id="402" r:id="rId51"/>
    <p:sldId id="403" r:id="rId52"/>
    <p:sldId id="404" r:id="rId53"/>
    <p:sldId id="405" r:id="rId54"/>
    <p:sldId id="309" r:id="rId55"/>
  </p:sldIdLst>
  <p:sldSz cx="9144000" cy="6858000" type="screen4x3"/>
  <p:notesSz cx="7104063" cy="10234613"/>
  <p:defaultTextStyle>
    <a:defPPr>
      <a:defRPr lang="it-IT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4383"/>
    <a:srgbClr val="5FB5DA"/>
    <a:srgbClr val="E36920"/>
    <a:srgbClr val="5B5C5F"/>
    <a:srgbClr val="6EA82F"/>
    <a:srgbClr val="BDE1EA"/>
    <a:srgbClr val="9EA1A3"/>
    <a:srgbClr val="FDD1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-163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4023992" y="0"/>
            <a:ext cx="3078427" cy="511731"/>
          </a:xfrm>
          <a:prstGeom prst="rect">
            <a:avLst/>
          </a:prstGeom>
        </p:spPr>
        <p:txBody>
          <a:bodyPr vert="horz" wrap="square" lIns="99075" tIns="49538" rIns="99075" bIns="49538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17CEFBD4-E164-47AD-8558-34098A269455}" type="datetimeFigureOut">
              <a:rPr lang="it-IT" altLang="it-IT"/>
              <a:pPr>
                <a:defRPr/>
              </a:pPr>
              <a:t>06/10/2017</a:t>
            </a:fld>
            <a:endParaRPr lang="it-IT" alt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</p:spPr>
        <p:txBody>
          <a:bodyPr vert="horz" wrap="square" lIns="99075" tIns="49538" rIns="99075" bIns="49538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B02D7991-494D-46DF-897B-267DF0036337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76812705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1731"/>
          </a:xfrm>
          <a:prstGeom prst="rect">
            <a:avLst/>
          </a:prstGeom>
        </p:spPr>
        <p:txBody>
          <a:bodyPr vert="horz" wrap="square" lIns="99075" tIns="49538" rIns="99075" bIns="49538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24752B1B-758E-410C-AA6D-28F285C79613}" type="datetimeFigureOut">
              <a:rPr lang="it-IT" altLang="it-IT"/>
              <a:pPr>
                <a:defRPr/>
              </a:pPr>
              <a:t>06/10/2017</a:t>
            </a:fld>
            <a:endParaRPr lang="it-IT" alt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68350"/>
            <a:ext cx="511333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pPr lvl="0"/>
            <a:endParaRPr lang="it-IT" noProof="0" smtClean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</p:spPr>
        <p:txBody>
          <a:bodyPr vert="horz" wrap="square" lIns="99075" tIns="49538" rIns="99075" bIns="49538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365A1609-9D81-41FC-A807-C7710E4EFFBD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0493118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804986" indent="-309610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238441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733817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229193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724569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219945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715322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210698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02335248-4C54-46AF-8DA1-679A811B59EC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854" tIns="43427" rIns="86854" bIns="43427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defTabSz="427115" eaLnBrk="0"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3083" indent="-285801" defTabSz="427115" eaLnBrk="0"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204" indent="-228641" defTabSz="427115" eaLnBrk="0"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487" indent="-228641" defTabSz="427115" eaLnBrk="0"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768" indent="-228641" defTabSz="427115" eaLnBrk="0"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5049" indent="-228641" defTabSz="427115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2332" indent="-228641" defTabSz="427115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613" indent="-228641" defTabSz="427115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895" indent="-228641" defTabSz="427115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/>
            <a:fld id="{5FDE7A20-4B26-48F9-8F85-CD6DB502AA04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</a:rPr>
              <a:pPr eaLnBrk="1"/>
              <a:t>27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07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77875"/>
            <a:ext cx="5118100" cy="38385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07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10090" y="4860926"/>
            <a:ext cx="5683885" cy="460692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857" tIns="43428" rIns="86857" bIns="43428" anchor="ctr"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defTabSz="427115" eaLnBrk="0"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3083" indent="-285801" defTabSz="427115" eaLnBrk="0"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204" indent="-228641" defTabSz="427115" eaLnBrk="0"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487" indent="-228641" defTabSz="427115" eaLnBrk="0"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768" indent="-228641" defTabSz="427115" eaLnBrk="0"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5049" indent="-228641" defTabSz="427115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2332" indent="-228641" defTabSz="427115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613" indent="-228641" defTabSz="427115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895" indent="-228641" defTabSz="427115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/>
            <a:fld id="{74F54212-6B7A-44F1-AD66-D1F709FFD963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</a:rPr>
              <a:pPr eaLnBrk="1"/>
              <a:t>28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17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77875"/>
            <a:ext cx="5118100" cy="38385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10090" y="4860925"/>
            <a:ext cx="5683885" cy="4522788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857" tIns="43428" rIns="86857" bIns="43428" anchor="ctr"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804986" indent="-309610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238441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733817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229193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724569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219945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715322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210698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02335248-4C54-46AF-8DA1-679A811B59EC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30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854" tIns="43427" rIns="86854" bIns="43427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804986" indent="-309610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238441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733817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229193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724569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219945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715322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210698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149DC254-F707-42C0-9A6F-2FB622102790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31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854" tIns="43427" rIns="86854" bIns="43427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804986" indent="-309610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238441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733817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229193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724569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219945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715322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210698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FD3C4020-849A-432F-A16E-246A96652784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32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854" tIns="43427" rIns="86854" bIns="43427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804986" indent="-309610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238441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733817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229193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724569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219945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715322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210698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E86AD4F-FDEF-4834-9787-C0188A84BA4D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33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854" tIns="43427" rIns="86854" bIns="43427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804986" indent="-309610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238441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733817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229193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724569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219945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715322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210698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C0B29884-6FEB-458A-855A-F3A7681D9533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34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854" tIns="43427" rIns="86854" bIns="43427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804986" indent="-309610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238441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733817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229193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724569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219945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715322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210698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80A66E4A-E358-4080-9B10-55819BA13F0C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35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854" tIns="43427" rIns="86854" bIns="43427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804986" indent="-309610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238441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733817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229193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724569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219945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715322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210698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C2F047E5-64A0-4289-AFCF-E4DBCFCDC86E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36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854" tIns="43427" rIns="86854" bIns="43427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804986" indent="-309610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238441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733817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229193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724569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219945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715322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210698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0F8039AF-0431-4EC3-8298-D3B79176B9F9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37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854" tIns="43427" rIns="86854" bIns="43427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5363" y="768350"/>
            <a:ext cx="5113337" cy="3836988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Segnaposto note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 smtClean="0"/>
          </a:p>
        </p:txBody>
      </p:sp>
      <p:sp>
        <p:nvSpPr>
          <p:cNvPr id="29700" name="Segnaposto numero diapositiva 3"/>
          <p:cNvSpPr txBox="1">
            <a:spLocks noGrp="1"/>
          </p:cNvSpPr>
          <p:nvPr/>
        </p:nvSpPr>
        <p:spPr bwMode="auto">
          <a:xfrm>
            <a:off x="4023836" y="9721851"/>
            <a:ext cx="3078639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65" tIns="49533" rIns="99065" bIns="49533" anchor="b"/>
          <a:lstStyle>
            <a:lvl1pPr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28D7116E-A410-4FDD-B3B5-99E64E4E69AC}" type="slidenum">
              <a:rPr lang="it-IT" altLang="it-IT" sz="1300">
                <a:latin typeface="Calibri" pitchFamily="34" charset="0"/>
              </a:rPr>
              <a:pPr algn="r" eaLnBrk="1" hangingPunct="1"/>
              <a:t>2</a:t>
            </a:fld>
            <a:endParaRPr lang="it-IT" altLang="it-IT" sz="13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804986" indent="-309610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238441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733817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229193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724569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219945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715322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210698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25B0CC22-721F-4DAA-8A96-CC3473EF9ADB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38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854" tIns="43427" rIns="86854" bIns="43427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804986" indent="-309610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238441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733817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229193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724569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219945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715322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210698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1E9CBA2-9F35-450A-9779-DC5B5E0F509E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39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854" tIns="43427" rIns="86854" bIns="43427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804986" indent="-309610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238441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733817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229193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724569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219945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715322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210698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C706C020-E18B-4160-9724-683FB6DB9993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40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854" tIns="43427" rIns="86854" bIns="43427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804986" indent="-309610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238441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733817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229193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724569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219945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715322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210698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23C1436B-85C9-426B-89AE-2F974D98258C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41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854" tIns="43427" rIns="86854" bIns="43427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3064" indent="-285529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2117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599652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187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52563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047940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543316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038692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FFFFB761-093B-476A-8919-3E9FDC9DC349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42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857" tIns="43428" rIns="86857" bIns="43428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3064" indent="-285529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2117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599652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187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52563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047940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543316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038692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D32F75E5-D70A-428E-ACFD-B6D6DF34D16F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43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857" tIns="43428" rIns="86857" bIns="43428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3064" indent="-285529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2117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599652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187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52563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047940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543316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038692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B900D02-D46E-453B-A3FF-158587A16A9E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44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857" tIns="43428" rIns="86857" bIns="43428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804986" indent="-309610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238441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733817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229193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724569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219945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715322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210698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09A8D611-A5E0-4F44-9577-B33E917CDFC5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45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854" tIns="43427" rIns="86854" bIns="43427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3064" indent="-285529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2117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599652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187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52563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047940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543316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038692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EDBEB72A-8D22-4E9D-B53C-1DBF1E10C0C2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46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857" tIns="43428" rIns="86857" bIns="43428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804986" indent="-309610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238441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733817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229193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724569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219945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715322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210698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33781A5E-C002-4DEC-BFEE-16FEB50B736D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47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854" tIns="43427" rIns="86854" bIns="43427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2188" y="777875"/>
            <a:ext cx="5119687" cy="384016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2053" y="4861441"/>
            <a:ext cx="5679961" cy="460557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804986" indent="-309610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238441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733817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229193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724569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219945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715322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210698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999A0508-C8AE-4F45-823D-E219B3659C59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48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854" tIns="43427" rIns="86854" bIns="43427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804986" indent="-309610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238441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733817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229193" indent="-247688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724569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219945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715322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210698" indent="-247688" defTabSz="495376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5037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183DDE0F-309F-4069-B9E1-F08647DA3C14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49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854" tIns="43427" rIns="86854" bIns="43427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1345" indent="-285529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2117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599652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187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52563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047940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543316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038692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982F720C-272F-4AEB-B3E2-888B4DAA6EF0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50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778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78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853" tIns="43427" rIns="86853" bIns="43427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5363" y="768350"/>
            <a:ext cx="5113337" cy="3836988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Segnaposto note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 smtClean="0"/>
          </a:p>
        </p:txBody>
      </p:sp>
      <p:sp>
        <p:nvSpPr>
          <p:cNvPr id="29700" name="Segnaposto numero diapositiva 3"/>
          <p:cNvSpPr txBox="1">
            <a:spLocks noGrp="1"/>
          </p:cNvSpPr>
          <p:nvPr/>
        </p:nvSpPr>
        <p:spPr bwMode="auto">
          <a:xfrm>
            <a:off x="4023836" y="9721851"/>
            <a:ext cx="3078639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65" tIns="49533" rIns="99065" bIns="49533" anchor="b"/>
          <a:lstStyle>
            <a:lvl1pPr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28D7116E-A410-4FDD-B3B5-99E64E4E69AC}" type="slidenum">
              <a:rPr lang="it-IT" altLang="it-IT" sz="1300">
                <a:latin typeface="Calibri" pitchFamily="34" charset="0"/>
              </a:rPr>
              <a:pPr algn="r" eaLnBrk="1" hangingPunct="1"/>
              <a:t>6</a:t>
            </a:fld>
            <a:endParaRPr lang="it-IT" altLang="it-IT" sz="13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defTabSz="427115" eaLnBrk="0"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3083" indent="-285801" defTabSz="427115" eaLnBrk="0"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204" indent="-228641" defTabSz="427115" eaLnBrk="0"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487" indent="-228641" defTabSz="427115" eaLnBrk="0"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768" indent="-228641" defTabSz="427115" eaLnBrk="0"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5049" indent="-228641" defTabSz="427115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2332" indent="-228641" defTabSz="427115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613" indent="-228641" defTabSz="427115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895" indent="-228641" defTabSz="427115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7511" algn="l"/>
                <a:tab pos="1375021" algn="l"/>
                <a:tab pos="2062532" algn="l"/>
                <a:tab pos="2750042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/>
            <a:fld id="{5FDE7A20-4B26-48F9-8F85-CD6DB502AA04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</a:rPr>
              <a:pPr eaLnBrk="1"/>
              <a:t>7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07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77875"/>
            <a:ext cx="5118100" cy="38385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07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10090" y="4860926"/>
            <a:ext cx="5683885" cy="460692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857" tIns="43428" rIns="86857" bIns="43428" anchor="ctr"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3064" indent="-285529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2117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599652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187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52563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047940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543316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038692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589C3EA9-7154-4701-944C-C43E57EE553A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11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32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325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857" tIns="43428" rIns="86857" bIns="43428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1345" indent="-285529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2117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599652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187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52563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047940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543316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038692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04A225AA-1D85-4E6F-A1B5-05EB0A5F91B2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16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63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632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853" tIns="43427" rIns="86853" bIns="43427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3064" indent="-285529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2117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599652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187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52563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047940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543316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038692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396E2BC-957A-42DB-9643-FEAE368C3599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25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857" tIns="43428" rIns="86857" bIns="43428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3064" indent="-285529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2117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599652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187" indent="-227047" defTabSz="426574" eaLnBrk="0" hangingPunct="0">
              <a:spcBef>
                <a:spcPct val="30000"/>
              </a:spcBef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52563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3047940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543316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4038692" indent="-227047" defTabSz="426574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6303" algn="l"/>
                <a:tab pos="1374325" algn="l"/>
                <a:tab pos="2062348" algn="l"/>
                <a:tab pos="2748650" algn="l"/>
              </a:tabLst>
              <a:defRPr sz="1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396E2BC-957A-42DB-9643-FEAE368C3599}" type="slidenum">
              <a:rPr lang="en-GB" altLang="it-IT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pPr eaLnBrk="1" hangingPunct="1">
                <a:spcBef>
                  <a:spcPct val="0"/>
                </a:spcBef>
              </a:pPr>
              <a:t>26</a:t>
            </a:fld>
            <a:endParaRPr lang="en-GB" altLang="it-IT" smtClean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77875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407" y="4861441"/>
            <a:ext cx="5683250" cy="452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857" tIns="43428" rIns="86857" bIns="43428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1979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6400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3714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32459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703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54869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8181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35340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6445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4806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8004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57344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27496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84905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81140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76545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30062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89825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96130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82881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79477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8103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86159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399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1195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sldNum" idx="10"/>
          </p:nvPr>
        </p:nvSpPr>
        <p:spPr>
          <a:xfrm>
            <a:off x="6858000" y="7364414"/>
            <a:ext cx="2127738" cy="4730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9793BE-303B-4CAE-AC3C-ACD7C7F30311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8693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68316" y="815976"/>
            <a:ext cx="7184781" cy="98107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468316" y="2449514"/>
            <a:ext cx="6890238" cy="3946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idx="10"/>
          </p:nvPr>
        </p:nvSpPr>
        <p:spPr>
          <a:xfrm>
            <a:off x="6858000" y="7364414"/>
            <a:ext cx="2127738" cy="4730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888CD-61C3-47EE-A8A5-131A5FCAB081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6265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6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idx="10"/>
          </p:nvPr>
        </p:nvSpPr>
        <p:spPr>
          <a:xfrm>
            <a:off x="6858000" y="7364414"/>
            <a:ext cx="2127738" cy="4730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4DFB7-BA45-4440-846F-003C4233182F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4615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392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1015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6543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magine 7" descr="stage00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5" r:id="rId3"/>
    <p:sldLayoutId id="2147483698" r:id="rId4"/>
    <p:sldLayoutId id="2147483700" r:id="rId5"/>
    <p:sldLayoutId id="2147483701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magin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magine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Immagine 1" descr="stage01.pn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ab-onlus" TargetMode="Externa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.xml"/><Relationship Id="rId4" Type="http://schemas.openxmlformats.org/officeDocument/2006/relationships/hyperlink" Target="mailto:info@fiab-onlus.it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"/>
          <p:cNvSpPr txBox="1">
            <a:spLocks noChangeArrowheads="1"/>
          </p:cNvSpPr>
          <p:nvPr/>
        </p:nvSpPr>
        <p:spPr bwMode="auto">
          <a:xfrm>
            <a:off x="672860" y="1798308"/>
            <a:ext cx="8221783" cy="1191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2927" tIns="41464" rIns="82927" bIns="4146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it-IT" sz="3600" dirty="0" smtClean="0">
                <a:latin typeface="Arial Rounded MT Bold" panose="020F0704030504030204" pitchFamily="34" charset="0"/>
              </a:rPr>
              <a:t>Il Cicloturismo ai tempi della FIAB</a:t>
            </a:r>
          </a:p>
          <a:p>
            <a:pPr algn="ctr" eaLnBrk="1" hangingPunct="1"/>
            <a:r>
              <a:rPr lang="it-IT" sz="3600" dirty="0" smtClean="0">
                <a:latin typeface="Arial Rounded MT Bold" panose="020F0704030504030204" pitchFamily="34" charset="0"/>
              </a:rPr>
              <a:t>L’ospitalità per chi viaggia in bici</a:t>
            </a:r>
            <a:endParaRPr lang="it-IT" altLang="it-IT" sz="3600" b="1" dirty="0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54" y="397012"/>
            <a:ext cx="1468258" cy="1176044"/>
          </a:xfrm>
          <a:prstGeom prst="rect">
            <a:avLst/>
          </a:prstGeom>
        </p:spPr>
      </p:pic>
      <p:pic>
        <p:nvPicPr>
          <p:cNvPr id="5124" name="Picture 4" descr="Risultati immagini per cicloturismo FIA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115" y="3248319"/>
            <a:ext cx="3726312" cy="250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4208" y="442914"/>
            <a:ext cx="1930435" cy="1130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smtc.tsm.tn.it/fileadmin/tsm_smtc/templates/images/logo_smtc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141" y="442914"/>
            <a:ext cx="1259300" cy="1130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94434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200400" y="425035"/>
            <a:ext cx="5796951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>
              <a:lnSpc>
                <a:spcPct val="90000"/>
              </a:lnSpc>
            </a:pPr>
            <a:endParaRPr lang="en-GB" altLang="it-IT" sz="2400" b="1" dirty="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595222" y="425035"/>
            <a:ext cx="7919049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it-IT" altLang="it-IT" sz="32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Il cicloturista Tedesco</a:t>
            </a:r>
          </a:p>
          <a:p>
            <a:pPr algn="ctr" eaLnBrk="1">
              <a:lnSpc>
                <a:spcPct val="90000"/>
              </a:lnSpc>
            </a:pPr>
            <a:r>
              <a:rPr lang="it-IT" altLang="it-IT" sz="24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Vediamolo più da vicino grazie all’analisi ADFC</a:t>
            </a:r>
            <a:endParaRPr lang="en-GB" altLang="it-IT" sz="2400" b="1" dirty="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308" y="1371600"/>
            <a:ext cx="6098875" cy="4776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40" y="1224951"/>
            <a:ext cx="8617789" cy="2293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835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"/>
          <p:cNvSpPr txBox="1">
            <a:spLocks noChangeArrowheads="1"/>
          </p:cNvSpPr>
          <p:nvPr/>
        </p:nvSpPr>
        <p:spPr bwMode="auto">
          <a:xfrm>
            <a:off x="2678382" y="890588"/>
            <a:ext cx="3817309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8000"/>
              </a:lnSpc>
            </a:pPr>
            <a:r>
              <a:rPr lang="it-IT" altLang="it-IT" sz="3200" b="1" dirty="0" smtClean="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Numeri in crescita</a:t>
            </a:r>
            <a:endParaRPr lang="en-GB" altLang="it-IT" sz="3200" b="1" dirty="0">
              <a:solidFill>
                <a:srgbClr val="000000"/>
              </a:solidFill>
              <a:latin typeface="Arial Rounded MT Bold" pitchFamily="34" charset="0"/>
              <a:cs typeface="Arial" charset="0"/>
            </a:endParaRPr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336675" y="1309688"/>
            <a:ext cx="7405688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8000"/>
              </a:lnSpc>
              <a:spcAft>
                <a:spcPts val="275"/>
              </a:spcAft>
            </a:pPr>
            <a:endParaRPr lang="it-IT" altLang="it-IT" sz="2100" dirty="0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187" y="1662059"/>
            <a:ext cx="7858664" cy="4036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52" y="785985"/>
            <a:ext cx="1204912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63663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200400" y="425035"/>
            <a:ext cx="5796951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>
              <a:lnSpc>
                <a:spcPct val="90000"/>
              </a:lnSpc>
            </a:pPr>
            <a:endParaRPr lang="en-GB" altLang="it-IT" sz="2400" b="1" dirty="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026692" y="412346"/>
            <a:ext cx="5788325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it-IT" altLang="it-IT" sz="32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I cicloturisti Tedeschi </a:t>
            </a:r>
          </a:p>
          <a:p>
            <a:pPr algn="ctr" eaLnBrk="1">
              <a:lnSpc>
                <a:spcPct val="90000"/>
              </a:lnSpc>
            </a:pPr>
            <a:r>
              <a:rPr lang="it-IT" altLang="it-IT" sz="32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(5,2 </a:t>
            </a:r>
            <a:r>
              <a:rPr lang="it-IT" altLang="it-IT" sz="3200" b="1" dirty="0" err="1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mil</a:t>
            </a:r>
            <a:r>
              <a:rPr lang="it-IT" altLang="it-IT" sz="32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 </a:t>
            </a:r>
            <a:r>
              <a:rPr lang="it-IT" altLang="it-IT" sz="3200" b="1" dirty="0" err="1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ca</a:t>
            </a:r>
            <a:r>
              <a:rPr lang="it-IT" altLang="it-IT" sz="32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.)</a:t>
            </a: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38" y="453021"/>
            <a:ext cx="1213718" cy="502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10765" y="1279884"/>
            <a:ext cx="4663160" cy="501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it-IT" sz="2000" dirty="0" smtClean="0">
                <a:latin typeface="Arial Rounded MT Bold" panose="020F0704030504030204" pitchFamily="34" charset="0"/>
              </a:rPr>
              <a:t>A casa loro:</a:t>
            </a:r>
            <a:br>
              <a:rPr lang="it-IT" sz="2000" dirty="0" smtClean="0">
                <a:latin typeface="Arial Rounded MT Bold" panose="020F0704030504030204" pitchFamily="34" charset="0"/>
              </a:rPr>
            </a:br>
            <a:r>
              <a:rPr lang="it-IT" sz="2000" dirty="0" smtClean="0">
                <a:latin typeface="Arial Rounded MT Bold" panose="020F0704030504030204" pitchFamily="34" charset="0"/>
              </a:rPr>
              <a:t>70.000 km di percorsi segnalati</a:t>
            </a:r>
            <a:endParaRPr lang="it-IT" sz="2000" b="1" dirty="0" smtClean="0">
              <a:latin typeface="Arial Rounded MT Bold" panose="020F0704030504030204" pitchFamily="34" charset="0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it-IT" sz="2000" b="1" dirty="0" smtClean="0">
              <a:latin typeface="Arial Rounded MT Bold" panose="020F0704030504030204" pitchFamily="34" charset="0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it-IT" sz="2000" dirty="0" smtClean="0">
                <a:latin typeface="Arial Rounded MT Bold" panose="020F0704030504030204" pitchFamily="34" charset="0"/>
              </a:rPr>
              <a:t>200 itinerari classificati come nazionali e «certificati» da ADFC</a:t>
            </a:r>
          </a:p>
          <a:p>
            <a:pPr eaLnBrk="1" hangingPunct="1">
              <a:spcBef>
                <a:spcPct val="50000"/>
              </a:spcBef>
              <a:defRPr/>
            </a:pPr>
            <a:endParaRPr lang="it-IT" sz="2000" dirty="0" smtClean="0">
              <a:latin typeface="Arial Rounded MT Bold" panose="020F0704030504030204" pitchFamily="34" charset="0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it-IT" sz="2000" dirty="0" smtClean="0">
                <a:latin typeface="Arial Rounded MT Bold" panose="020F0704030504030204" pitchFamily="34" charset="0"/>
              </a:rPr>
              <a:t>Almeno 30 grandi fiere dedicate alla bicicletta e al </a:t>
            </a:r>
            <a:r>
              <a:rPr lang="it-IT" sz="2000" dirty="0">
                <a:latin typeface="Arial Rounded MT Bold" panose="020F0704030504030204" pitchFamily="34" charset="0"/>
              </a:rPr>
              <a:t>cicloturismo tra cui </a:t>
            </a:r>
            <a:r>
              <a:rPr lang="it-IT" sz="2000" dirty="0" smtClean="0">
                <a:latin typeface="Arial Rounded MT Bold" panose="020F0704030504030204" pitchFamily="34" charset="0"/>
              </a:rPr>
              <a:t>«</a:t>
            </a:r>
            <a:r>
              <a:rPr lang="it-IT" sz="2000" dirty="0" err="1" smtClean="0">
                <a:latin typeface="Arial Rounded MT Bold" panose="020F0704030504030204" pitchFamily="34" charset="0"/>
              </a:rPr>
              <a:t>Eurobike</a:t>
            </a:r>
            <a:r>
              <a:rPr lang="it-IT" sz="2000" dirty="0">
                <a:latin typeface="Arial Rounded MT Bold" panose="020F0704030504030204" pitchFamily="34" charset="0"/>
              </a:rPr>
              <a:t>” di </a:t>
            </a:r>
            <a:r>
              <a:rPr lang="it-IT" sz="2000" dirty="0" err="1" smtClean="0">
                <a:latin typeface="Arial Rounded MT Bold" panose="020F0704030504030204" pitchFamily="34" charset="0"/>
              </a:rPr>
              <a:t>Friedrichshafen</a:t>
            </a:r>
            <a:r>
              <a:rPr lang="it-IT" sz="2000" dirty="0" smtClean="0">
                <a:latin typeface="Arial Rounded MT Bold" panose="020F0704030504030204" pitchFamily="34" charset="0"/>
              </a:rPr>
              <a:t>, la principale e a livello mondiale.</a:t>
            </a:r>
          </a:p>
          <a:p>
            <a:pPr eaLnBrk="1" hangingPunct="1">
              <a:spcBef>
                <a:spcPct val="50000"/>
              </a:spcBef>
              <a:defRPr/>
            </a:pPr>
            <a:endParaRPr lang="it-IT" sz="2000" dirty="0">
              <a:latin typeface="Arial Rounded MT Bold" panose="020F0704030504030204" pitchFamily="34" charset="0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it-IT" sz="2000" dirty="0" smtClean="0">
                <a:latin typeface="Arial Rounded MT Bold" panose="020F0704030504030204" pitchFamily="34" charset="0"/>
              </a:rPr>
              <a:t>Quindi anche all’estero sono molto esigenti</a:t>
            </a:r>
          </a:p>
        </p:txBody>
      </p:sp>
      <p:pic>
        <p:nvPicPr>
          <p:cNvPr id="40964" name="Picture 4" descr="Risultati immagini per cicloturismo german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907" y="1053531"/>
            <a:ext cx="3174221" cy="4753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705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200400" y="425035"/>
            <a:ext cx="5796951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>
              <a:lnSpc>
                <a:spcPct val="90000"/>
              </a:lnSpc>
            </a:pPr>
            <a:endParaRPr lang="en-GB" altLang="it-IT" sz="2400" b="1" dirty="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165379" y="620308"/>
            <a:ext cx="5788325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it-IT" altLang="it-IT" sz="32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Quanto dura il loro viaggio?</a:t>
            </a: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38" y="453021"/>
            <a:ext cx="1213718" cy="502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39038" y="5005689"/>
            <a:ext cx="8532686" cy="862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it-IT" sz="2000" b="1" dirty="0" smtClean="0">
                <a:latin typeface="Arial Rounded MT Bold" panose="020F0704030504030204" pitchFamily="34" charset="0"/>
              </a:rPr>
              <a:t>Mediamente sette giorni, ma il 30 % più di una settimana.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it-IT" sz="2000" b="1" dirty="0" smtClean="0">
                <a:latin typeface="Arial Rounded MT Bold" panose="020F0704030504030204" pitchFamily="34" charset="0"/>
              </a:rPr>
              <a:t>Per il 38 % il viaggio in bici è la principale </a:t>
            </a:r>
            <a:r>
              <a:rPr lang="it-IT" sz="2000" b="1" smtClean="0">
                <a:latin typeface="Arial Rounded MT Bold" panose="020F0704030504030204" pitchFamily="34" charset="0"/>
              </a:rPr>
              <a:t>vacanza dell’anno</a:t>
            </a:r>
            <a:endParaRPr lang="it-IT" sz="2000" b="1" dirty="0" smtClean="0">
              <a:latin typeface="Arial Rounded MT Bold" panose="020F0704030504030204" pitchFamily="34" charset="0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71" y="1179731"/>
            <a:ext cx="7896225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646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200400" y="425450"/>
            <a:ext cx="5797550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GB" altLang="it-IT" sz="2400" b="1">
              <a:solidFill>
                <a:srgbClr val="000000"/>
              </a:solidFill>
              <a:latin typeface="Arial Rounded MT Bold" pitchFamily="34" charset="0"/>
              <a:cs typeface="Arial" charset="0"/>
            </a:endParaRPr>
          </a:p>
        </p:txBody>
      </p:sp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2165350" y="412750"/>
            <a:ext cx="5788025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it-IT" altLang="it-IT" sz="3200" b="1" dirty="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A margherita o itinerante</a:t>
            </a:r>
            <a:r>
              <a:rPr lang="it-IT" altLang="it-IT" sz="3200" b="1" dirty="0" smtClean="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?</a:t>
            </a:r>
            <a:br>
              <a:rPr lang="it-IT" altLang="it-IT" sz="3200" b="1" dirty="0" smtClean="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</a:br>
            <a:r>
              <a:rPr lang="it-IT" altLang="it-IT" sz="1400" b="1" dirty="0" smtClean="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(dati 2015)</a:t>
            </a:r>
            <a:endParaRPr lang="it-IT" altLang="it-IT" sz="1400" b="1" dirty="0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452438"/>
            <a:ext cx="121285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339725" y="5005388"/>
            <a:ext cx="85312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altLang="it-IT" sz="2000" b="1" dirty="0">
                <a:latin typeface="Arial Rounded MT Bold" pitchFamily="34" charset="0"/>
              </a:rPr>
              <a:t>Solo uno su 4 resta nello stesso posto e fa escursioni a margherita. La grande maggioranza si sposta lungo un percorso lineare cambiando quotidianamente albergo e città.</a:t>
            </a:r>
          </a:p>
        </p:txBody>
      </p:sp>
      <p:pic>
        <p:nvPicPr>
          <p:cNvPr id="122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575" y="1163638"/>
            <a:ext cx="6296025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655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200400" y="425450"/>
            <a:ext cx="5797550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GB" altLang="it-IT" sz="2400" b="1">
              <a:solidFill>
                <a:srgbClr val="000000"/>
              </a:solidFill>
              <a:latin typeface="Arial Rounded MT Bold" pitchFamily="34" charset="0"/>
              <a:cs typeface="Arial" charset="0"/>
            </a:endParaRPr>
          </a:p>
        </p:txBody>
      </p:sp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2165349" y="288131"/>
            <a:ext cx="5788025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it-IT" altLang="it-IT" sz="3200" b="1" dirty="0" smtClean="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Quanto è lunga una tappa?</a:t>
            </a:r>
            <a:br>
              <a:rPr lang="it-IT" altLang="it-IT" sz="3200" b="1" dirty="0" smtClean="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</a:br>
            <a:r>
              <a:rPr lang="it-IT" altLang="it-IT" sz="1400" b="1" dirty="0" smtClean="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(dati 2016)</a:t>
            </a:r>
            <a:endParaRPr lang="it-IT" altLang="it-IT" sz="1400" b="1" dirty="0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452438"/>
            <a:ext cx="121285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339725" y="5005388"/>
            <a:ext cx="8531225" cy="1170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altLang="it-IT" sz="2000" b="1" dirty="0" smtClean="0">
                <a:latin typeface="Arial Rounded MT Bold" pitchFamily="34" charset="0"/>
              </a:rPr>
              <a:t>In media 65 km al giorno e 544 km per l’intero viaggio.</a:t>
            </a:r>
          </a:p>
          <a:p>
            <a:pPr eaLnBrk="1" hangingPunct="1">
              <a:spcBef>
                <a:spcPct val="50000"/>
              </a:spcBef>
            </a:pPr>
            <a:r>
              <a:rPr lang="it-IT" altLang="it-IT" sz="2000" b="1" dirty="0" smtClean="0">
                <a:latin typeface="Arial Rounded MT Bold" pitchFamily="34" charset="0"/>
              </a:rPr>
              <a:t>Itinerari di poche decine di km non possono attrarre cicloturisti ma solo locali.</a:t>
            </a:r>
            <a:endParaRPr lang="it-IT" altLang="it-IT" sz="2000" b="1" dirty="0">
              <a:latin typeface="Arial Rounded MT Bold" pitchFamily="34" charset="0"/>
            </a:endParaRPr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786" y="1178967"/>
            <a:ext cx="7479102" cy="3550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594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9"/>
          <p:cNvSpPr txBox="1">
            <a:spLocks noChangeArrowheads="1"/>
          </p:cNvSpPr>
          <p:nvPr/>
        </p:nvSpPr>
        <p:spPr bwMode="auto">
          <a:xfrm>
            <a:off x="1449388" y="282575"/>
            <a:ext cx="6657975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85" tIns="43443" rIns="86885" bIns="43443">
            <a:spAutoFit/>
          </a:bodyPr>
          <a:lstStyle>
            <a:lvl1pPr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it-IT" altLang="it-IT" sz="2700" b="1">
                <a:solidFill>
                  <a:srgbClr val="000000"/>
                </a:solidFill>
                <a:latin typeface="Arial Rounded MT Bold" pitchFamily="34" charset="0"/>
                <a:cs typeface="Arial" charset="0"/>
              </a:rPr>
              <a:t>Fondamentale l’intermodalità…</a:t>
            </a:r>
          </a:p>
        </p:txBody>
      </p:sp>
      <p:pic>
        <p:nvPicPr>
          <p:cNvPr id="22533" name="Picture 4" descr="5 rimorchio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840" y="959624"/>
            <a:ext cx="3820512" cy="3112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Text Box 9"/>
          <p:cNvSpPr txBox="1">
            <a:spLocks noChangeArrowheads="1"/>
          </p:cNvSpPr>
          <p:nvPr/>
        </p:nvSpPr>
        <p:spPr bwMode="auto">
          <a:xfrm>
            <a:off x="1004888" y="4604739"/>
            <a:ext cx="6661150" cy="919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85" tIns="43443" rIns="86885" bIns="43443">
            <a:spAutoFit/>
          </a:bodyPr>
          <a:lstStyle>
            <a:lvl1pPr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it-IT" altLang="it-IT" sz="2700" b="1" dirty="0">
                <a:solidFill>
                  <a:srgbClr val="000000"/>
                </a:solidFill>
                <a:latin typeface="Arial Rounded MT Bold" pitchFamily="34" charset="0"/>
                <a:cs typeface="Arial" charset="0"/>
              </a:rPr>
              <a:t>Se i trasporti vanno bene per i turisti sono usati anche dai locali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77" y="1101585"/>
            <a:ext cx="4734442" cy="297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0434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3200400" y="425450"/>
            <a:ext cx="5797550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GB" altLang="it-IT" sz="2400" b="1">
              <a:solidFill>
                <a:srgbClr val="000000"/>
              </a:solidFill>
              <a:latin typeface="Arial Rounded MT Bold" pitchFamily="34" charset="0"/>
              <a:cs typeface="Arial" charset="0"/>
            </a:endParaRPr>
          </a:p>
        </p:txBody>
      </p:sp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2130425" y="646113"/>
            <a:ext cx="5072063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it-IT" altLang="it-IT" sz="32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Treni e bus</a:t>
            </a:r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452438"/>
            <a:ext cx="121285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Text Box 3"/>
          <p:cNvSpPr txBox="1">
            <a:spLocks noChangeArrowheads="1"/>
          </p:cNvSpPr>
          <p:nvPr/>
        </p:nvSpPr>
        <p:spPr bwMode="auto">
          <a:xfrm>
            <a:off x="304800" y="5048250"/>
            <a:ext cx="85328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altLang="it-IT" sz="2000" b="1">
                <a:latin typeface="Arial Rounded MT Bold" pitchFamily="34" charset="0"/>
              </a:rPr>
              <a:t>In Germania trasporto bici sui treni di lunga percorrenza saturo.</a:t>
            </a:r>
          </a:p>
          <a:p>
            <a:pPr eaLnBrk="1" hangingPunct="1">
              <a:spcBef>
                <a:spcPct val="50000"/>
              </a:spcBef>
            </a:pPr>
            <a:r>
              <a:rPr lang="it-IT" altLang="it-IT" sz="2000" b="1">
                <a:latin typeface="Arial Rounded MT Bold" pitchFamily="34" charset="0"/>
              </a:rPr>
              <a:t>In aumento esponenziale il trasporto sui flixbus che risponde all’esigenza del mercato.</a:t>
            </a:r>
          </a:p>
        </p:txBody>
      </p:sp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291" y="1364294"/>
            <a:ext cx="6987830" cy="3416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268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3200400" y="425450"/>
            <a:ext cx="5797550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GB" altLang="it-IT" sz="2400" b="1">
              <a:solidFill>
                <a:srgbClr val="000000"/>
              </a:solidFill>
              <a:latin typeface="Arial Rounded MT Bold" pitchFamily="34" charset="0"/>
              <a:cs typeface="Arial" charset="0"/>
            </a:endParaRPr>
          </a:p>
        </p:txBody>
      </p:sp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2035174" y="633472"/>
            <a:ext cx="5072063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it-IT" altLang="it-IT" sz="3200" b="1" dirty="0" smtClean="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Tratte internazionali</a:t>
            </a:r>
            <a:endParaRPr lang="it-IT" altLang="it-IT" sz="3200" b="1" dirty="0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452438"/>
            <a:ext cx="121285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Text Box 3"/>
          <p:cNvSpPr txBox="1">
            <a:spLocks noChangeArrowheads="1"/>
          </p:cNvSpPr>
          <p:nvPr/>
        </p:nvSpPr>
        <p:spPr bwMode="auto">
          <a:xfrm>
            <a:off x="304800" y="5048250"/>
            <a:ext cx="8532813" cy="708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altLang="it-IT" sz="2000" b="1" dirty="0">
                <a:latin typeface="Arial Rounded MT Bold" pitchFamily="34" charset="0"/>
              </a:rPr>
              <a:t>In </a:t>
            </a:r>
            <a:r>
              <a:rPr lang="it-IT" altLang="it-IT" sz="2000" b="1" dirty="0" smtClean="0">
                <a:latin typeface="Arial Rounded MT Bold" pitchFamily="34" charset="0"/>
              </a:rPr>
              <a:t>aumento anche il trasporto bici sui treni internazionali, ma non per l’Italia dove sono pochi i treni di DB che portano bici.</a:t>
            </a:r>
            <a:endParaRPr lang="it-IT" altLang="it-IT" sz="2000" b="1" dirty="0">
              <a:latin typeface="Arial Rounded MT Bold" pitchFamily="34" charset="0"/>
            </a:endParaRPr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346" y="1244361"/>
            <a:ext cx="6833266" cy="3540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488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200400" y="425450"/>
            <a:ext cx="5797550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GB" altLang="it-IT" sz="2400" b="1">
              <a:solidFill>
                <a:srgbClr val="000000"/>
              </a:solidFill>
              <a:latin typeface="Arial Rounded MT Bold" pitchFamily="34" charset="0"/>
              <a:cs typeface="Arial" charset="0"/>
            </a:endParaRPr>
          </a:p>
        </p:txBody>
      </p:sp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2165349" y="288131"/>
            <a:ext cx="5788025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it-IT" altLang="it-IT" sz="3200" b="1" dirty="0" smtClean="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Oltre a pedalare che si fa?</a:t>
            </a:r>
            <a:br>
              <a:rPr lang="it-IT" altLang="it-IT" sz="3200" b="1" dirty="0" smtClean="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</a:br>
            <a:endParaRPr lang="it-IT" altLang="it-IT" sz="1400" b="1" dirty="0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452438"/>
            <a:ext cx="121285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339724" y="5307313"/>
            <a:ext cx="8531225" cy="400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altLang="it-IT" sz="2000" b="1" dirty="0" smtClean="0">
                <a:latin typeface="Arial Rounded MT Bold" pitchFamily="34" charset="0"/>
              </a:rPr>
              <a:t>Soprattutto soste nelle città, passeggiate e visite culturali.</a:t>
            </a:r>
            <a:endParaRPr lang="it-IT" altLang="it-IT" sz="2000" b="1" dirty="0">
              <a:latin typeface="Arial Rounded MT Bold" pitchFamily="34" charset="0"/>
            </a:endParaRPr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072" y="1143367"/>
            <a:ext cx="7492981" cy="386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033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116624" y="1916113"/>
            <a:ext cx="698402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it-IT" altLang="it-IT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915133" y="667545"/>
            <a:ext cx="7387004" cy="808037"/>
          </a:xfrm>
          <a:prstGeom prst="rect">
            <a:avLst/>
          </a:prstGeom>
          <a:noFill/>
          <a:ln/>
        </p:spPr>
        <p:txBody>
          <a:bodyPr/>
          <a:lstStyle/>
          <a:p>
            <a:pPr algn="ctr" eaLnBrk="0">
              <a:defRPr/>
            </a:pPr>
            <a:r>
              <a:rPr lang="it-IT" sz="3600" b="1" dirty="0" smtClean="0">
                <a:latin typeface="Arial Rounded MT Bold" panose="020F0704030504030204" pitchFamily="34" charset="0"/>
                <a:ea typeface="+mj-ea"/>
                <a:cs typeface="+mj-cs"/>
              </a:rPr>
              <a:t>Cosa è FIAB?</a:t>
            </a:r>
            <a:endParaRPr lang="it-IT" sz="3600" b="1" dirty="0">
              <a:latin typeface="Arial Rounded MT Bold" panose="020F0704030504030204" pitchFamily="34" charset="0"/>
              <a:ea typeface="+mj-ea"/>
              <a:cs typeface="+mj-cs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868973" y="1384661"/>
            <a:ext cx="7231674" cy="23089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it-IT" sz="2400" b="1" dirty="0">
                <a:solidFill>
                  <a:srgbClr val="003399"/>
                </a:solidFill>
                <a:latin typeface="+mn-lt"/>
                <a:ea typeface="+mj-ea"/>
                <a:cs typeface="+mj-cs"/>
              </a:rPr>
              <a:t>  </a:t>
            </a:r>
            <a:r>
              <a:rPr lang="it-IT" sz="2400" b="1" dirty="0">
                <a:latin typeface="Arial Rounded MT Bold" panose="020F0704030504030204" pitchFamily="34" charset="0"/>
                <a:ea typeface="+mj-ea"/>
                <a:cs typeface="+mj-cs"/>
              </a:rPr>
              <a:t>La FIAB è un'organizzazione ambientalista che </a:t>
            </a:r>
            <a:r>
              <a:rPr lang="it-IT" sz="2400" b="1" dirty="0" smtClean="0">
                <a:latin typeface="Arial Rounded MT Bold" panose="020F0704030504030204" pitchFamily="34" charset="0"/>
                <a:ea typeface="+mj-ea"/>
                <a:cs typeface="+mj-cs"/>
              </a:rPr>
              <a:t>ha </a:t>
            </a:r>
            <a:r>
              <a:rPr lang="it-IT" sz="2400" b="1" dirty="0">
                <a:latin typeface="Arial Rounded MT Bold" panose="020F0704030504030204" pitchFamily="34" charset="0"/>
                <a:ea typeface="+mj-ea"/>
                <a:cs typeface="+mj-cs"/>
              </a:rPr>
              <a:t>lo scopo di promuovere l’uso della bicicletta sia come mezzo di trasporto </a:t>
            </a:r>
            <a:r>
              <a:rPr lang="it-IT" sz="2400" b="1" dirty="0" smtClean="0">
                <a:latin typeface="Arial Rounded MT Bold" panose="020F0704030504030204" pitchFamily="34" charset="0"/>
                <a:ea typeface="+mj-ea"/>
                <a:cs typeface="+mj-cs"/>
              </a:rPr>
              <a:t>quotidiano, </a:t>
            </a:r>
            <a:r>
              <a:rPr lang="it-IT" sz="2400" b="1" dirty="0">
                <a:latin typeface="Arial Rounded MT Bold" panose="020F0704030504030204" pitchFamily="34" charset="0"/>
                <a:ea typeface="+mj-ea"/>
                <a:cs typeface="+mj-cs"/>
              </a:rPr>
              <a:t>sia per </a:t>
            </a:r>
            <a:r>
              <a:rPr lang="it-IT" sz="2400" b="1" dirty="0" smtClean="0">
                <a:latin typeface="Arial Rounded MT Bold" panose="020F0704030504030204" pitchFamily="34" charset="0"/>
                <a:ea typeface="+mj-ea"/>
                <a:cs typeface="+mj-cs"/>
              </a:rPr>
              <a:t>il tempo libero, come forma </a:t>
            </a:r>
            <a:r>
              <a:rPr lang="it-IT" sz="2400" b="1" dirty="0">
                <a:latin typeface="Arial Rounded MT Bold" panose="020F0704030504030204" pitchFamily="34" charset="0"/>
                <a:ea typeface="+mj-ea"/>
                <a:cs typeface="+mj-cs"/>
              </a:rPr>
              <a:t>di turismo particolarmente rispettosa dell’ambiente</a:t>
            </a:r>
            <a:r>
              <a:rPr lang="it-IT" sz="2400" b="1" dirty="0" smtClean="0">
                <a:latin typeface="Arial Rounded MT Bold" panose="020F0704030504030204" pitchFamily="34" charset="0"/>
                <a:ea typeface="+mj-ea"/>
                <a:cs typeface="+mj-cs"/>
              </a:rPr>
              <a:t>.</a:t>
            </a:r>
            <a:endParaRPr lang="it-IT" sz="2400" b="1" dirty="0">
              <a:latin typeface="Arial Rounded MT Bold" panose="020F0704030504030204" pitchFamily="34" charset="0"/>
              <a:ea typeface="+mj-ea"/>
              <a:cs typeface="+mj-cs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1" y="3788440"/>
            <a:ext cx="3823477" cy="2293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152" y="3486305"/>
            <a:ext cx="3062943" cy="2595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099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3200400" y="425450"/>
            <a:ext cx="5797550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GB" altLang="it-IT" sz="2400" b="1">
              <a:solidFill>
                <a:srgbClr val="000000"/>
              </a:solidFill>
              <a:latin typeface="Arial Rounded MT Bold" pitchFamily="34" charset="0"/>
              <a:cs typeface="Arial" charset="0"/>
            </a:endParaRPr>
          </a:p>
        </p:txBody>
      </p:sp>
      <p:sp>
        <p:nvSpPr>
          <p:cNvPr id="13315" name="Text Box 2"/>
          <p:cNvSpPr txBox="1">
            <a:spLocks noChangeArrowheads="1"/>
          </p:cNvSpPr>
          <p:nvPr/>
        </p:nvSpPr>
        <p:spPr bwMode="auto">
          <a:xfrm>
            <a:off x="2165350" y="620713"/>
            <a:ext cx="5788025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it-IT" altLang="it-IT" sz="32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Fai da te o agenzia?</a:t>
            </a:r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452438"/>
            <a:ext cx="121285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3"/>
          <p:cNvSpPr txBox="1">
            <a:spLocks noChangeArrowheads="1"/>
          </p:cNvSpPr>
          <p:nvPr/>
        </p:nvSpPr>
        <p:spPr bwMode="auto">
          <a:xfrm>
            <a:off x="339725" y="5005388"/>
            <a:ext cx="8531225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altLang="it-IT" sz="2000" b="1" dirty="0">
                <a:latin typeface="Arial Rounded MT Bold" pitchFamily="34" charset="0"/>
              </a:rPr>
              <a:t>Solo </a:t>
            </a:r>
            <a:r>
              <a:rPr lang="it-IT" altLang="it-IT" sz="2000" b="1" dirty="0" smtClean="0">
                <a:latin typeface="Arial Rounded MT Bold" pitchFamily="34" charset="0"/>
              </a:rPr>
              <a:t>uno su dieci si </a:t>
            </a:r>
            <a:r>
              <a:rPr lang="it-IT" altLang="it-IT" sz="2000" b="1" dirty="0">
                <a:latin typeface="Arial Rounded MT Bold" pitchFamily="34" charset="0"/>
              </a:rPr>
              <a:t>appoggia ad una agenzia in tutto o in parte. </a:t>
            </a:r>
            <a:r>
              <a:rPr lang="it-IT" altLang="it-IT" sz="2000" b="1" dirty="0" smtClean="0">
                <a:latin typeface="Arial Rounded MT Bold" pitchFamily="34" charset="0"/>
              </a:rPr>
              <a:t>Quasi il 90 </a:t>
            </a:r>
            <a:r>
              <a:rPr lang="it-IT" altLang="it-IT" sz="2000" b="1" dirty="0">
                <a:latin typeface="Arial Rounded MT Bold" pitchFamily="34" charset="0"/>
              </a:rPr>
              <a:t>% si organizza tutto da </a:t>
            </a:r>
            <a:r>
              <a:rPr lang="it-IT" altLang="it-IT" sz="2000" b="1" dirty="0" smtClean="0">
                <a:latin typeface="Arial Rounded MT Bold" pitchFamily="34" charset="0"/>
              </a:rPr>
              <a:t>solo. Dato in aumento.</a:t>
            </a:r>
            <a:endParaRPr lang="it-IT" altLang="it-IT" sz="2000" b="1" dirty="0">
              <a:latin typeface="Arial Rounded MT Bold" pitchFamily="34" charset="0"/>
            </a:endParaRPr>
          </a:p>
        </p:txBody>
      </p:sp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563" y="1255088"/>
            <a:ext cx="6909158" cy="368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763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200400" y="425035"/>
            <a:ext cx="5796951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>
              <a:lnSpc>
                <a:spcPct val="90000"/>
              </a:lnSpc>
            </a:pPr>
            <a:endParaRPr lang="en-GB" altLang="it-IT" sz="2400" b="1" dirty="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165379" y="620308"/>
            <a:ext cx="5788325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it-IT" altLang="it-IT" sz="32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Quanti vengono in Italia?</a:t>
            </a: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38" y="453021"/>
            <a:ext cx="1213718" cy="502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9" y="1291088"/>
            <a:ext cx="8617789" cy="2483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31752" y="4074036"/>
            <a:ext cx="8532686" cy="1170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it-IT" sz="2000" b="1" dirty="0" smtClean="0">
                <a:latin typeface="Arial Rounded MT Bold" panose="020F0704030504030204" pitchFamily="34" charset="0"/>
              </a:rPr>
              <a:t>Dei 5,7 milioni che hanno fatto un viaggio negli ultimi 3 anni, l’85 % aveva intenzione di farne anche nel 2016.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it-IT" sz="2000" b="1" dirty="0" smtClean="0">
                <a:latin typeface="Arial Rounded MT Bold" panose="020F0704030504030204" pitchFamily="34" charset="0"/>
              </a:rPr>
              <a:t>Di questi il 41 % intendeva andare in altri paesi europei</a:t>
            </a:r>
          </a:p>
        </p:txBody>
      </p:sp>
    </p:spTree>
    <p:extLst>
      <p:ext uri="{BB962C8B-B14F-4D97-AF65-F5344CB8AC3E}">
        <p14:creationId xmlns:p14="http://schemas.microsoft.com/office/powerpoint/2010/main" val="178323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200400" y="425035"/>
            <a:ext cx="5796951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>
              <a:lnSpc>
                <a:spcPct val="90000"/>
              </a:lnSpc>
            </a:pPr>
            <a:endParaRPr lang="en-GB" altLang="it-IT" sz="2400" b="1" dirty="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811549" y="620308"/>
            <a:ext cx="6633712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it-IT" altLang="it-IT" sz="32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Siamo lì</a:t>
            </a: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38" y="453021"/>
            <a:ext cx="1213718" cy="502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30561" y="5048161"/>
            <a:ext cx="8532686" cy="1016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it-IT" sz="2000" b="1" dirty="0" smtClean="0">
                <a:latin typeface="Arial Rounded MT Bold" panose="020F0704030504030204" pitchFamily="34" charset="0"/>
              </a:rPr>
              <a:t>Ce la giochiamo ai dadi con l’Austria, nonostante il deficit infrastrutturale importante. Basterebbe poco per diventare la principale destinazione cicloturistica per i tedeschi.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288" y="1138463"/>
            <a:ext cx="6116308" cy="3909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456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200400" y="425035"/>
            <a:ext cx="5796951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>
              <a:lnSpc>
                <a:spcPct val="90000"/>
              </a:lnSpc>
            </a:pPr>
            <a:endParaRPr lang="en-GB" altLang="it-IT" sz="2400" b="1" dirty="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811549" y="620308"/>
            <a:ext cx="6633712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it-IT" altLang="it-IT" sz="32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O addirittura più avanti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30561" y="5048161"/>
            <a:ext cx="8532686" cy="708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it-IT" sz="2000" b="1" dirty="0" smtClean="0">
                <a:latin typeface="Arial Rounded MT Bold" panose="020F0704030504030204" pitchFamily="34" charset="0"/>
              </a:rPr>
              <a:t>Secondo un altro sondaggio è l’Italia la meta cicloturistica favorita dai tedeschi.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61" y="1177247"/>
            <a:ext cx="8070987" cy="3870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401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200400" y="425035"/>
            <a:ext cx="5796951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>
              <a:lnSpc>
                <a:spcPct val="90000"/>
              </a:lnSpc>
            </a:pPr>
            <a:endParaRPr lang="en-GB" altLang="it-IT" sz="2400" b="1" dirty="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992038" y="516791"/>
            <a:ext cx="7082287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it-IT" altLang="it-IT" sz="32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Ma dove vanno i tedeschi in Italia?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66838" y="5324207"/>
            <a:ext cx="8532686" cy="400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it-IT" sz="2000" b="1" dirty="0" smtClean="0">
                <a:latin typeface="Arial Rounded MT Bold" panose="020F0704030504030204" pitchFamily="34" charset="0"/>
              </a:rPr>
              <a:t>Il 50% in Trentino Alto Adige l’altro 50 % un po’ dappertutto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845" y="1263900"/>
            <a:ext cx="6096118" cy="3876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785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679575" y="625475"/>
            <a:ext cx="6637338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8000"/>
              </a:lnSpc>
            </a:pPr>
            <a:r>
              <a:rPr lang="it-IT" altLang="it-IT" sz="40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Le destinazioni</a:t>
            </a:r>
            <a:endParaRPr lang="en-GB" altLang="it-IT" sz="4000" b="1">
              <a:solidFill>
                <a:srgbClr val="000000"/>
              </a:solidFill>
              <a:latin typeface="Arial Rounded MT Bold" pitchFamily="34" charset="0"/>
              <a:cs typeface="Arial" charset="0"/>
            </a:endParaRP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5883275" y="2670175"/>
            <a:ext cx="3260725" cy="227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8000"/>
              </a:lnSpc>
              <a:spcAft>
                <a:spcPts val="275"/>
              </a:spcAft>
            </a:pPr>
            <a:r>
              <a:rPr lang="it-IT" altLang="it-IT" sz="28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Tre delle prime 10 sono in Italia.</a:t>
            </a:r>
          </a:p>
          <a:p>
            <a:pPr eaLnBrk="1" hangingPunct="1">
              <a:lnSpc>
                <a:spcPct val="98000"/>
              </a:lnSpc>
              <a:spcAft>
                <a:spcPts val="275"/>
              </a:spcAft>
            </a:pPr>
            <a:endParaRPr lang="it-IT" altLang="it-IT" sz="28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>
              <a:lnSpc>
                <a:spcPct val="98000"/>
              </a:lnSpc>
              <a:spcAft>
                <a:spcPts val="275"/>
              </a:spcAft>
            </a:pPr>
            <a:r>
              <a:rPr lang="it-IT" altLang="it-IT" sz="28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Ogni anno molte «new entry». </a:t>
            </a:r>
          </a:p>
          <a:p>
            <a:pPr eaLnBrk="1" hangingPunct="1">
              <a:lnSpc>
                <a:spcPct val="98000"/>
              </a:lnSpc>
              <a:spcAft>
                <a:spcPts val="275"/>
              </a:spcAft>
            </a:pPr>
            <a:r>
              <a:rPr lang="it-IT" altLang="it-IT" sz="28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L’investimento rientra presto</a:t>
            </a:r>
            <a:endParaRPr lang="it-IT" altLang="it-IT" sz="2100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2030413"/>
            <a:ext cx="5148262" cy="320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Connettore 2 10"/>
          <p:cNvCxnSpPr/>
          <p:nvPr/>
        </p:nvCxnSpPr>
        <p:spPr>
          <a:xfrm>
            <a:off x="103188" y="2814638"/>
            <a:ext cx="768350" cy="22383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2 6"/>
          <p:cNvCxnSpPr/>
          <p:nvPr/>
        </p:nvCxnSpPr>
        <p:spPr>
          <a:xfrm>
            <a:off x="258763" y="3038475"/>
            <a:ext cx="766762" cy="2222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2 7"/>
          <p:cNvCxnSpPr/>
          <p:nvPr/>
        </p:nvCxnSpPr>
        <p:spPr>
          <a:xfrm>
            <a:off x="180975" y="4508500"/>
            <a:ext cx="766763" cy="22383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3138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679575" y="625475"/>
            <a:ext cx="6637338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8000"/>
              </a:lnSpc>
            </a:pPr>
            <a:r>
              <a:rPr lang="it-IT" altLang="it-IT" sz="4000" b="1" dirty="0" smtClean="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Alpe Adria ad esempio</a:t>
            </a:r>
            <a:endParaRPr lang="en-GB" altLang="it-IT" sz="4000" b="1" dirty="0">
              <a:solidFill>
                <a:srgbClr val="000000"/>
              </a:solidFill>
              <a:latin typeface="Arial Rounded MT Bold" pitchFamily="34" charset="0"/>
              <a:cs typeface="Arial" charset="0"/>
            </a:endParaRP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4614531" y="1803513"/>
            <a:ext cx="4359348" cy="384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8000"/>
              </a:lnSpc>
              <a:spcAft>
                <a:spcPts val="275"/>
              </a:spcAft>
            </a:pPr>
            <a:r>
              <a:rPr lang="it-IT" altLang="it-IT" sz="2800" b="1" dirty="0" smtClean="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100.000 passaggi nel 2016</a:t>
            </a:r>
            <a:endParaRPr lang="it-IT" altLang="it-IT" sz="2800" b="1" dirty="0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>
              <a:lnSpc>
                <a:spcPct val="98000"/>
              </a:lnSpc>
              <a:spcAft>
                <a:spcPts val="275"/>
              </a:spcAft>
            </a:pPr>
            <a:endParaRPr lang="it-IT" altLang="it-IT" sz="2800" b="1" dirty="0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>
              <a:lnSpc>
                <a:spcPct val="98000"/>
              </a:lnSpc>
              <a:spcAft>
                <a:spcPts val="275"/>
              </a:spcAft>
            </a:pPr>
            <a:r>
              <a:rPr lang="it-IT" altLang="it-IT" sz="2800" b="1" dirty="0" smtClean="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Già raggiunti a fine agosto 2017 (+ 25 %)</a:t>
            </a:r>
          </a:p>
          <a:p>
            <a:pPr eaLnBrk="1" hangingPunct="1">
              <a:lnSpc>
                <a:spcPct val="98000"/>
              </a:lnSpc>
              <a:spcAft>
                <a:spcPts val="275"/>
              </a:spcAft>
            </a:pPr>
            <a:endParaRPr lang="it-IT" altLang="it-IT" sz="2800" b="1" dirty="0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>
              <a:lnSpc>
                <a:spcPct val="98000"/>
              </a:lnSpc>
              <a:spcAft>
                <a:spcPts val="275"/>
              </a:spcAft>
            </a:pPr>
            <a:r>
              <a:rPr lang="it-IT" altLang="it-IT" sz="2800" b="1" dirty="0" smtClean="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15.000 bici caricate sul treno </a:t>
            </a:r>
            <a:r>
              <a:rPr lang="it-IT" altLang="it-IT" sz="2800" b="1" dirty="0" err="1" smtClean="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Micotra</a:t>
            </a:r>
            <a:r>
              <a:rPr lang="it-IT" altLang="it-IT" sz="2800" b="1" dirty="0" smtClean="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 (tratto Udine – Villach)</a:t>
            </a:r>
            <a:endParaRPr lang="it-IT" altLang="it-IT" sz="2100" dirty="0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2050" name="Picture 2" descr="Risultati immagini per alpe adr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94" y="1931989"/>
            <a:ext cx="3850259" cy="314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64900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"/>
          <p:cNvSpPr txBox="1">
            <a:spLocks noChangeArrowheads="1"/>
          </p:cNvSpPr>
          <p:nvPr/>
        </p:nvSpPr>
        <p:spPr bwMode="auto">
          <a:xfrm>
            <a:off x="1468316" y="2613026"/>
            <a:ext cx="6532685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/>
            <a:endParaRPr lang="it-IT" altLang="it-IT"/>
          </a:p>
        </p:txBody>
      </p:sp>
      <p:sp>
        <p:nvSpPr>
          <p:cNvPr id="5123" name="Text Box 2"/>
          <p:cNvSpPr txBox="1">
            <a:spLocks noChangeArrowheads="1"/>
          </p:cNvSpPr>
          <p:nvPr/>
        </p:nvSpPr>
        <p:spPr bwMode="auto">
          <a:xfrm>
            <a:off x="491705" y="536250"/>
            <a:ext cx="8453325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>
              <a:lnSpc>
                <a:spcPct val="90000"/>
              </a:lnSpc>
            </a:pPr>
            <a:r>
              <a:rPr lang="it-IT" altLang="it-IT" sz="32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Quanto spendono al giorno?</a:t>
            </a:r>
            <a:endParaRPr lang="en-GB" altLang="it-IT" sz="2700" b="1" dirty="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59251" y="1250831"/>
            <a:ext cx="4358706" cy="508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>
              <a:lnSpc>
                <a:spcPct val="98000"/>
              </a:lnSpc>
              <a:spcAft>
                <a:spcPts val="813"/>
              </a:spcAft>
            </a:pPr>
            <a:r>
              <a:rPr lang="it-IT" altLang="it-IT" sz="24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Da uno studio austriaco:</a:t>
            </a:r>
            <a:endParaRPr lang="it-IT" altLang="it-IT" sz="2400" b="1" dirty="0">
              <a:solidFill>
                <a:srgbClr val="000000"/>
              </a:solidFill>
              <a:latin typeface="Arial Rounded MT Bold" panose="020F0704030504030204" pitchFamily="34" charset="0"/>
              <a:cs typeface="Times New Roman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4" y="1585147"/>
            <a:ext cx="8298611" cy="1027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59251" y="2665566"/>
            <a:ext cx="4358706" cy="373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>
              <a:lnSpc>
                <a:spcPct val="98000"/>
              </a:lnSpc>
              <a:spcAft>
                <a:spcPts val="813"/>
              </a:spcAft>
            </a:pPr>
            <a:r>
              <a:rPr lang="it-IT" altLang="it-IT" sz="24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Da </a:t>
            </a:r>
            <a:r>
              <a:rPr lang="it-IT" altLang="it-IT" sz="2400" b="1" dirty="0" err="1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Veloland</a:t>
            </a:r>
            <a:r>
              <a:rPr lang="it-IT" altLang="it-IT" sz="24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 </a:t>
            </a:r>
            <a:r>
              <a:rPr lang="it-IT" altLang="it-IT" sz="2400" b="1" dirty="0" err="1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Schweiz</a:t>
            </a:r>
            <a:r>
              <a:rPr lang="it-IT" altLang="it-IT" sz="24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:</a:t>
            </a:r>
            <a:endParaRPr lang="it-IT" altLang="it-IT" sz="2400" b="1" dirty="0">
              <a:solidFill>
                <a:srgbClr val="000000"/>
              </a:solidFill>
              <a:latin typeface="Arial Rounded MT Bold" panose="020F0704030504030204" pitchFamily="34" charset="0"/>
              <a:cs typeface="Times New Roman" pitchFamily="18" charset="0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623" y="3174072"/>
            <a:ext cx="8476621" cy="821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59250" y="4103301"/>
            <a:ext cx="5154621" cy="508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>
              <a:lnSpc>
                <a:spcPct val="98000"/>
              </a:lnSpc>
              <a:spcAft>
                <a:spcPts val="813"/>
              </a:spcAft>
            </a:pPr>
            <a:r>
              <a:rPr lang="it-IT" altLang="it-IT" sz="24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Da Provincia Trento indagine 2009:</a:t>
            </a:r>
            <a:endParaRPr lang="it-IT" altLang="it-IT" sz="2400" b="1" dirty="0">
              <a:solidFill>
                <a:srgbClr val="000000"/>
              </a:solidFill>
              <a:latin typeface="Arial Rounded MT Bold" panose="020F0704030504030204" pitchFamily="34" charset="0"/>
              <a:cs typeface="Times New Roman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50" y="4612259"/>
            <a:ext cx="49053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168797" y="5377135"/>
            <a:ext cx="2169807" cy="508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>
              <a:lnSpc>
                <a:spcPct val="98000"/>
              </a:lnSpc>
              <a:spcAft>
                <a:spcPts val="813"/>
              </a:spcAft>
            </a:pPr>
            <a:r>
              <a:rPr lang="it-IT" altLang="it-IT" sz="24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Da ENIT 2014:</a:t>
            </a:r>
            <a:endParaRPr lang="it-IT" altLang="it-IT" sz="2400" b="1" dirty="0">
              <a:solidFill>
                <a:srgbClr val="000000"/>
              </a:solidFill>
              <a:latin typeface="Arial Rounded MT Bold" panose="020F0704030504030204" pitchFamily="34" charset="0"/>
              <a:cs typeface="Times New Roman" pitchFamily="18" charset="0"/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174" y="5174414"/>
            <a:ext cx="28670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699290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"/>
          <p:cNvSpPr txBox="1">
            <a:spLocks noChangeArrowheads="1"/>
          </p:cNvSpPr>
          <p:nvPr/>
        </p:nvSpPr>
        <p:spPr bwMode="auto">
          <a:xfrm>
            <a:off x="534837" y="367087"/>
            <a:ext cx="8207647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>
              <a:lnSpc>
                <a:spcPct val="98000"/>
              </a:lnSpc>
            </a:pPr>
            <a:r>
              <a:rPr lang="it-IT" altLang="it-IT" sz="32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Facciamo due conti in tasca ai tedeschi</a:t>
            </a:r>
            <a:endParaRPr lang="en-GB" altLang="it-IT" sz="3200" b="1" dirty="0" smtClean="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336431" y="1309643"/>
            <a:ext cx="7406054" cy="646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>
              <a:lnSpc>
                <a:spcPct val="98000"/>
              </a:lnSpc>
              <a:spcAft>
                <a:spcPts val="275"/>
              </a:spcAft>
            </a:pPr>
            <a:endParaRPr lang="it-IT" altLang="it-IT" sz="2800" b="1" dirty="0">
              <a:solidFill>
                <a:srgbClr val="000000"/>
              </a:solidFill>
              <a:latin typeface="Arial Rounded MT Bold" panose="020F0704030504030204" pitchFamily="34" charset="0"/>
              <a:cs typeface="Times New Roman" pitchFamily="18" charset="0"/>
            </a:endParaRPr>
          </a:p>
          <a:p>
            <a:pPr eaLnBrk="1">
              <a:lnSpc>
                <a:spcPct val="98000"/>
              </a:lnSpc>
              <a:spcAft>
                <a:spcPts val="275"/>
              </a:spcAft>
            </a:pPr>
            <a:endParaRPr lang="it-IT" altLang="it-IT" sz="2100" dirty="0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819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077" y="1391749"/>
            <a:ext cx="4712399" cy="3533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16118" y="1447432"/>
            <a:ext cx="3774395" cy="4668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>
              <a:lnSpc>
                <a:spcPct val="98000"/>
              </a:lnSpc>
              <a:spcAft>
                <a:spcPts val="813"/>
              </a:spcAft>
            </a:pPr>
            <a:r>
              <a:rPr lang="it-IT" altLang="it-IT" sz="20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5,2 mil. chi ha fatto un viaggio in bici negli ultimi tre anni.</a:t>
            </a:r>
          </a:p>
          <a:p>
            <a:pPr eaLnBrk="1">
              <a:lnSpc>
                <a:spcPct val="98000"/>
              </a:lnSpc>
              <a:spcAft>
                <a:spcPts val="813"/>
              </a:spcAft>
            </a:pPr>
            <a:r>
              <a:rPr lang="it-IT" altLang="it-IT" sz="20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Di questi 4,42 </a:t>
            </a:r>
            <a:r>
              <a:rPr lang="it-IT" altLang="it-IT" sz="2000" b="1" dirty="0" err="1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mil</a:t>
            </a:r>
            <a:r>
              <a:rPr lang="it-IT" altLang="it-IT" sz="20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 avrebbero fatto un viaggio nel 2016</a:t>
            </a:r>
          </a:p>
          <a:p>
            <a:pPr eaLnBrk="1">
              <a:lnSpc>
                <a:spcPct val="98000"/>
              </a:lnSpc>
              <a:spcAft>
                <a:spcPts val="813"/>
              </a:spcAft>
            </a:pPr>
            <a:r>
              <a:rPr lang="it-IT" altLang="it-IT" sz="20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Di questi 1,83 </a:t>
            </a:r>
            <a:r>
              <a:rPr lang="it-IT" altLang="it-IT" sz="2000" b="1" dirty="0" err="1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mil</a:t>
            </a:r>
            <a:r>
              <a:rPr lang="it-IT" altLang="it-IT" sz="20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 andranno all’estero</a:t>
            </a:r>
          </a:p>
          <a:p>
            <a:pPr eaLnBrk="1">
              <a:lnSpc>
                <a:spcPct val="98000"/>
              </a:lnSpc>
              <a:spcAft>
                <a:spcPts val="813"/>
              </a:spcAft>
            </a:pPr>
            <a:r>
              <a:rPr lang="it-IT" altLang="it-IT" sz="20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Di questi almeno 604.000 erano orientati all’Italia.</a:t>
            </a:r>
          </a:p>
          <a:p>
            <a:pPr eaLnBrk="1">
              <a:lnSpc>
                <a:spcPct val="98000"/>
              </a:lnSpc>
              <a:spcAft>
                <a:spcPts val="813"/>
              </a:spcAft>
            </a:pPr>
            <a:r>
              <a:rPr lang="it-IT" altLang="it-IT" sz="20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Media 10 gg per 70 € al giorno</a:t>
            </a:r>
          </a:p>
          <a:p>
            <a:pPr eaLnBrk="1">
              <a:lnSpc>
                <a:spcPct val="98000"/>
              </a:lnSpc>
              <a:spcAft>
                <a:spcPts val="813"/>
              </a:spcAft>
            </a:pPr>
            <a:r>
              <a:rPr lang="it-IT" altLang="it-IT" sz="28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422 milioni di euro spesi in Italia solo da tedeschi in bicicletta</a:t>
            </a:r>
          </a:p>
          <a:p>
            <a:pPr eaLnBrk="1">
              <a:lnSpc>
                <a:spcPct val="98000"/>
              </a:lnSpc>
              <a:spcAft>
                <a:spcPts val="813"/>
              </a:spcAft>
            </a:pPr>
            <a:endParaRPr lang="it-IT" altLang="it-IT" sz="2000" b="1" dirty="0">
              <a:solidFill>
                <a:srgbClr val="000000"/>
              </a:solidFill>
              <a:latin typeface="Arial Rounded MT Bold" panose="020F0704030504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0638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354013" y="1998663"/>
            <a:ext cx="5286375" cy="3746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it-IT" altLang="it-IT" sz="2400" dirty="0" smtClean="0">
                <a:latin typeface="Arial Rounded MT Bold" panose="020F0704030504030204" pitchFamily="34" charset="0"/>
              </a:rPr>
              <a:t>Nel 2030, il 24 % della popolazione europea avrà più di 55 anni</a:t>
            </a:r>
          </a:p>
          <a:p>
            <a:pPr marL="0" indent="0"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it-IT" altLang="it-IT" sz="2400" dirty="0" smtClean="0">
              <a:latin typeface="Arial Rounded MT Bold" panose="020F0704030504030204" pitchFamily="34" charset="0"/>
            </a:endParaRPr>
          </a:p>
          <a:p>
            <a:pPr marL="0" indent="0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it-IT" altLang="it-IT" sz="2400" dirty="0" smtClean="0">
                <a:latin typeface="Arial Rounded MT Bold" panose="020F0704030504030204" pitchFamily="34" charset="0"/>
              </a:rPr>
              <a:t>Saranno persone con capacità di spesa e di tempo superiore alla media.</a:t>
            </a:r>
          </a:p>
          <a:p>
            <a:pPr marL="0" indent="0"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it-IT" altLang="it-IT" sz="2400" dirty="0" smtClean="0">
              <a:latin typeface="Arial Rounded MT Bold" panose="020F0704030504030204" pitchFamily="34" charset="0"/>
            </a:endParaRPr>
          </a:p>
          <a:p>
            <a:pPr marL="0" indent="0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it-IT" altLang="it-IT" sz="2400" dirty="0" smtClean="0">
                <a:latin typeface="Arial Rounded MT Bold" panose="020F0704030504030204" pitchFamily="34" charset="0"/>
              </a:rPr>
              <a:t>Una buona percentuale cercherà prodotti cicloturistici di alta qualità con opzioni aggiuntive creando nuove opportunità di lavoro.</a:t>
            </a:r>
          </a:p>
          <a:p>
            <a:pPr marL="0" indent="0"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it-IT" altLang="it-IT" sz="2400" dirty="0" smtClean="0">
              <a:latin typeface="Arial Rounded MT Bold" panose="020F0704030504030204" pitchFamily="34" charset="0"/>
            </a:endParaRPr>
          </a:p>
          <a:p>
            <a:pPr marL="0" indent="0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it-IT" altLang="it-IT" sz="2400" dirty="0" smtClean="0">
                <a:latin typeface="Arial Rounded MT Bold" panose="020F0704030504030204" pitchFamily="34" charset="0"/>
              </a:rPr>
              <a:t>La diffusione delle bici elettriche produrrà un aumento della domanda e un ampliamento dei percorsi</a:t>
            </a:r>
          </a:p>
          <a:p>
            <a:pPr eaLnBrk="1" hangingPunct="1">
              <a:lnSpc>
                <a:spcPct val="90000"/>
              </a:lnSpc>
              <a:buFont typeface="Webdings" panose="05030102010509060703" pitchFamily="18" charset="2"/>
              <a:buChar char="b"/>
              <a:defRPr/>
            </a:pPr>
            <a:endParaRPr lang="it-IT" altLang="it-IT" sz="2000" dirty="0" smtClean="0">
              <a:latin typeface="Arial Rounded MT Bold" panose="020F0704030504030204" pitchFamily="34" charset="0"/>
            </a:endParaRPr>
          </a:p>
          <a:p>
            <a:pPr eaLnBrk="1" hangingPunct="1">
              <a:lnSpc>
                <a:spcPct val="90000"/>
              </a:lnSpc>
              <a:buFont typeface="Webdings" panose="05030102010509060703" pitchFamily="18" charset="2"/>
              <a:buChar char="b"/>
              <a:defRPr/>
            </a:pPr>
            <a:endParaRPr lang="it-IT" altLang="it-IT" sz="2000" dirty="0" smtClean="0">
              <a:latin typeface="Arial Rounded MT Bold" panose="020F0704030504030204" pitchFamily="34" charset="0"/>
            </a:endParaRPr>
          </a:p>
          <a:p>
            <a:pPr eaLnBrk="1" hangingPunct="1">
              <a:lnSpc>
                <a:spcPct val="90000"/>
              </a:lnSpc>
              <a:buFont typeface="Webdings" panose="05030102010509060703" pitchFamily="18" charset="2"/>
              <a:buChar char="b"/>
              <a:defRPr/>
            </a:pPr>
            <a:endParaRPr lang="it-IT" altLang="it-IT" sz="2000" dirty="0" smtClean="0">
              <a:latin typeface="Arial Rounded MT Bold" panose="020F070403050403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731963" y="406400"/>
            <a:ext cx="5686425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it-IT" sz="2400" b="1" dirty="0">
                <a:latin typeface="Arial Rounded MT Bold" panose="020F0704030504030204" pitchFamily="34" charset="0"/>
                <a:ea typeface="+mj-ea"/>
                <a:cs typeface="+mj-cs"/>
              </a:rPr>
              <a:t>Una nuova categoria</a:t>
            </a:r>
          </a:p>
          <a:p>
            <a:pPr algn="ctr">
              <a:defRPr/>
            </a:pPr>
            <a:r>
              <a:rPr lang="it-IT" sz="4000" b="1" dirty="0">
                <a:latin typeface="Arial Rounded MT Bold" panose="020F0704030504030204" pitchFamily="34" charset="0"/>
                <a:ea typeface="+mj-ea"/>
                <a:cs typeface="+mj-cs"/>
              </a:rPr>
              <a:t>Silver </a:t>
            </a:r>
            <a:r>
              <a:rPr lang="it-IT" sz="4000" b="1" dirty="0" err="1">
                <a:latin typeface="Arial Rounded MT Bold" panose="020F0704030504030204" pitchFamily="34" charset="0"/>
                <a:ea typeface="+mj-ea"/>
                <a:cs typeface="+mj-cs"/>
              </a:rPr>
              <a:t>cyclists</a:t>
            </a:r>
            <a:endParaRPr lang="it-IT" sz="4000" b="1" dirty="0">
              <a:latin typeface="Arial Rounded MT Bold" panose="020F0704030504030204" pitchFamily="34" charset="0"/>
              <a:ea typeface="+mj-ea"/>
              <a:cs typeface="+mj-cs"/>
            </a:endParaRP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406400"/>
            <a:ext cx="182880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4" descr="Risultati immagini per silver cyclis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13" y="1376363"/>
            <a:ext cx="2757487" cy="413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971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414389" y="2947783"/>
            <a:ext cx="3468688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>
              <a:lnSpc>
                <a:spcPct val="98000"/>
              </a:lnSpc>
              <a:spcAft>
                <a:spcPts val="261"/>
              </a:spcAft>
              <a:buClr>
                <a:srgbClr val="000000"/>
              </a:buClr>
              <a:buSzPct val="45000"/>
              <a:defRPr/>
            </a:pPr>
            <a:r>
              <a:rPr lang="en-GB" altLang="it-IT" sz="3000" b="1" dirty="0" smtClean="0">
                <a:latin typeface="+mn-lt"/>
              </a:rPr>
              <a:t>19</a:t>
            </a:r>
            <a:r>
              <a:rPr lang="en-GB" altLang="it-IT" sz="3000" dirty="0" smtClean="0">
                <a:latin typeface="+mn-lt"/>
              </a:rPr>
              <a:t> </a:t>
            </a:r>
            <a:r>
              <a:rPr lang="en-GB" altLang="it-IT" sz="2300" dirty="0" err="1" smtClean="0">
                <a:latin typeface="+mn-lt"/>
              </a:rPr>
              <a:t>regioni</a:t>
            </a:r>
            <a:r>
              <a:rPr lang="en-GB" altLang="it-IT" sz="2300" dirty="0" smtClean="0">
                <a:latin typeface="+mn-lt"/>
              </a:rPr>
              <a:t/>
            </a:r>
            <a:br>
              <a:rPr lang="en-GB" altLang="it-IT" sz="2300" dirty="0" smtClean="0">
                <a:latin typeface="+mn-lt"/>
              </a:rPr>
            </a:br>
            <a:r>
              <a:rPr lang="en-GB" altLang="it-IT" sz="3000" b="1" dirty="0" smtClean="0">
                <a:latin typeface="+mn-lt"/>
              </a:rPr>
              <a:t>148</a:t>
            </a:r>
            <a:r>
              <a:rPr lang="en-GB" altLang="it-IT" sz="2300" dirty="0" smtClean="0">
                <a:latin typeface="+mn-lt"/>
              </a:rPr>
              <a:t> </a:t>
            </a:r>
            <a:r>
              <a:rPr lang="en-GB" altLang="it-IT" sz="2300" dirty="0" err="1" smtClean="0">
                <a:latin typeface="+mn-lt"/>
              </a:rPr>
              <a:t>associazioni</a:t>
            </a:r>
            <a:endParaRPr lang="en-GB" altLang="it-IT" sz="2300" dirty="0" smtClean="0">
              <a:latin typeface="+mn-lt"/>
            </a:endParaRPr>
          </a:p>
          <a:p>
            <a:pPr eaLnBrk="1">
              <a:lnSpc>
                <a:spcPct val="98000"/>
              </a:lnSpc>
              <a:spcAft>
                <a:spcPts val="261"/>
              </a:spcAft>
              <a:buClr>
                <a:srgbClr val="000000"/>
              </a:buClr>
              <a:buSzPct val="45000"/>
              <a:defRPr/>
            </a:pPr>
            <a:r>
              <a:rPr lang="en-GB" altLang="it-IT" sz="2300" dirty="0" err="1" smtClean="0">
                <a:latin typeface="+mn-lt"/>
              </a:rPr>
              <a:t>oltre</a:t>
            </a:r>
            <a:r>
              <a:rPr lang="en-GB" altLang="it-IT" sz="2300" dirty="0" smtClean="0">
                <a:latin typeface="+mn-lt"/>
              </a:rPr>
              <a:t> </a:t>
            </a:r>
            <a:r>
              <a:rPr lang="en-GB" altLang="it-IT" sz="3000" b="1" dirty="0" smtClean="0">
                <a:latin typeface="+mn-lt"/>
              </a:rPr>
              <a:t>17.400</a:t>
            </a:r>
            <a:r>
              <a:rPr lang="en-GB" altLang="it-IT" sz="2300" dirty="0" smtClean="0">
                <a:latin typeface="+mn-lt"/>
              </a:rPr>
              <a:t> </a:t>
            </a:r>
            <a:r>
              <a:rPr lang="en-GB" altLang="it-IT" sz="2300" dirty="0" err="1">
                <a:latin typeface="+mn-lt"/>
              </a:rPr>
              <a:t>soci</a:t>
            </a:r>
            <a:endParaRPr lang="en-GB" altLang="it-IT" sz="2300" dirty="0">
              <a:latin typeface="+mn-lt"/>
            </a:endParaRPr>
          </a:p>
          <a:p>
            <a:pPr eaLnBrk="1">
              <a:lnSpc>
                <a:spcPct val="98000"/>
              </a:lnSpc>
              <a:spcAft>
                <a:spcPts val="261"/>
              </a:spcAft>
              <a:buClr>
                <a:srgbClr val="000000"/>
              </a:buClr>
              <a:buSzPct val="45000"/>
              <a:defRPr/>
            </a:pPr>
            <a:endParaRPr lang="en-GB" altLang="it-IT" b="1" dirty="0">
              <a:solidFill>
                <a:srgbClr val="0000FF"/>
              </a:solidFill>
              <a:latin typeface="Arial Rounded MT Bold" panose="020F0704030504030204" pitchFamily="34" charset="0"/>
            </a:endParaRPr>
          </a:p>
          <a:p>
            <a:pPr eaLnBrk="1">
              <a:lnSpc>
                <a:spcPct val="98000"/>
              </a:lnSpc>
              <a:spcAft>
                <a:spcPts val="771"/>
              </a:spcAft>
              <a:buClr>
                <a:srgbClr val="000000"/>
              </a:buClr>
              <a:buSzPct val="45000"/>
              <a:defRPr/>
            </a:pPr>
            <a:r>
              <a:rPr lang="en-GB" altLang="it-IT" dirty="0">
                <a:solidFill>
                  <a:srgbClr val="000000"/>
                </a:solidFill>
                <a:latin typeface="Arial Rounded MT Bold" panose="020F0704030504030204" pitchFamily="34" charset="0"/>
              </a:rPr>
              <a:t>	</a:t>
            </a:r>
          </a:p>
        </p:txBody>
      </p:sp>
      <p:grpSp>
        <p:nvGrpSpPr>
          <p:cNvPr id="9221" name="Gruppo 4"/>
          <p:cNvGrpSpPr>
            <a:grpSpLocks/>
          </p:cNvGrpSpPr>
          <p:nvPr/>
        </p:nvGrpSpPr>
        <p:grpSpPr bwMode="auto">
          <a:xfrm>
            <a:off x="4189413" y="219075"/>
            <a:ext cx="4924425" cy="5683250"/>
            <a:chOff x="4112965" y="637986"/>
            <a:chExt cx="4924800" cy="5682837"/>
          </a:xfrm>
        </p:grpSpPr>
        <p:pic>
          <p:nvPicPr>
            <p:cNvPr id="9226" name="Picture 7" descr="italia con regioni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2965" y="637986"/>
              <a:ext cx="4924800" cy="5682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7" name="Text Box 9"/>
            <p:cNvSpPr txBox="1">
              <a:spLocks noChangeArrowheads="1"/>
            </p:cNvSpPr>
            <p:nvPr/>
          </p:nvSpPr>
          <p:spPr bwMode="auto">
            <a:xfrm>
              <a:off x="5103104" y="1388007"/>
              <a:ext cx="691200" cy="422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it-IT" altLang="it-IT" sz="2200" b="1">
                  <a:latin typeface="Arial" charset="0"/>
                  <a:cs typeface="Arial" charset="0"/>
                </a:rPr>
                <a:t>25</a:t>
              </a:r>
            </a:p>
          </p:txBody>
        </p:sp>
        <p:sp>
          <p:nvSpPr>
            <p:cNvPr id="9228" name="Text Box 10"/>
            <p:cNvSpPr txBox="1">
              <a:spLocks noChangeArrowheads="1"/>
            </p:cNvSpPr>
            <p:nvPr/>
          </p:nvSpPr>
          <p:spPr bwMode="auto">
            <a:xfrm>
              <a:off x="5893213" y="1290375"/>
              <a:ext cx="522720" cy="422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it-IT" altLang="it-IT" sz="2200" b="1">
                  <a:latin typeface="Arial" charset="0"/>
                  <a:cs typeface="Arial" charset="0"/>
                </a:rPr>
                <a:t>24</a:t>
              </a:r>
            </a:p>
          </p:txBody>
        </p:sp>
        <p:sp>
          <p:nvSpPr>
            <p:cNvPr id="9229" name="Text Box 11"/>
            <p:cNvSpPr txBox="1">
              <a:spLocks noChangeArrowheads="1"/>
            </p:cNvSpPr>
            <p:nvPr/>
          </p:nvSpPr>
          <p:spPr bwMode="auto">
            <a:xfrm>
              <a:off x="5765761" y="875612"/>
              <a:ext cx="522720" cy="422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it-IT" altLang="it-IT" sz="2200" b="1">
                  <a:latin typeface="Arial" charset="0"/>
                  <a:cs typeface="Arial" charset="0"/>
                </a:rPr>
                <a:t>1</a:t>
              </a:r>
            </a:p>
          </p:txBody>
        </p:sp>
        <p:sp>
          <p:nvSpPr>
            <p:cNvPr id="9230" name="Text Box 12"/>
            <p:cNvSpPr txBox="1">
              <a:spLocks noChangeArrowheads="1"/>
            </p:cNvSpPr>
            <p:nvPr/>
          </p:nvSpPr>
          <p:spPr bwMode="auto">
            <a:xfrm>
              <a:off x="6456961" y="1013866"/>
              <a:ext cx="522720" cy="422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it-IT" altLang="it-IT" sz="2200" b="1" dirty="0">
                  <a:latin typeface="Arial" charset="0"/>
                  <a:cs typeface="Arial" charset="0"/>
                </a:rPr>
                <a:t>5</a:t>
              </a:r>
            </a:p>
          </p:txBody>
        </p:sp>
        <p:sp>
          <p:nvSpPr>
            <p:cNvPr id="9231" name="Text Box 13"/>
            <p:cNvSpPr txBox="1">
              <a:spLocks noChangeArrowheads="1"/>
            </p:cNvSpPr>
            <p:nvPr/>
          </p:nvSpPr>
          <p:spPr bwMode="auto">
            <a:xfrm>
              <a:off x="4521601" y="1705139"/>
              <a:ext cx="522720" cy="422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it-IT" altLang="it-IT" sz="2200" b="1">
                  <a:latin typeface="Arial" charset="0"/>
                  <a:cs typeface="Arial" charset="0"/>
                </a:rPr>
                <a:t>10</a:t>
              </a:r>
            </a:p>
          </p:txBody>
        </p:sp>
        <p:sp>
          <p:nvSpPr>
            <p:cNvPr id="9232" name="Text Box 14"/>
            <p:cNvSpPr txBox="1">
              <a:spLocks noChangeArrowheads="1"/>
            </p:cNvSpPr>
            <p:nvPr/>
          </p:nvSpPr>
          <p:spPr bwMode="auto">
            <a:xfrm>
              <a:off x="4792175" y="2116118"/>
              <a:ext cx="261360" cy="422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it-IT" altLang="it-IT" sz="2200" b="1">
                  <a:latin typeface="Arial" charset="0"/>
                  <a:cs typeface="Arial" charset="0"/>
                </a:rPr>
                <a:t>3</a:t>
              </a:r>
            </a:p>
          </p:txBody>
        </p:sp>
        <p:sp>
          <p:nvSpPr>
            <p:cNvPr id="9233" name="Text Box 15"/>
            <p:cNvSpPr txBox="1">
              <a:spLocks noChangeArrowheads="1"/>
            </p:cNvSpPr>
            <p:nvPr/>
          </p:nvSpPr>
          <p:spPr bwMode="auto">
            <a:xfrm>
              <a:off x="5605944" y="1877012"/>
              <a:ext cx="522720" cy="422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it-IT" altLang="it-IT" sz="2200" b="1">
                  <a:latin typeface="Arial" charset="0"/>
                  <a:cs typeface="Arial" charset="0"/>
                </a:rPr>
                <a:t>12</a:t>
              </a:r>
            </a:p>
          </p:txBody>
        </p:sp>
        <p:sp>
          <p:nvSpPr>
            <p:cNvPr id="9234" name="Text Box 16"/>
            <p:cNvSpPr txBox="1">
              <a:spLocks noChangeArrowheads="1"/>
            </p:cNvSpPr>
            <p:nvPr/>
          </p:nvSpPr>
          <p:spPr bwMode="auto">
            <a:xfrm>
              <a:off x="5696641" y="2465539"/>
              <a:ext cx="522720" cy="422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it-IT" altLang="it-IT" sz="2200" b="1">
                  <a:latin typeface="Arial" charset="0"/>
                  <a:cs typeface="Arial" charset="0"/>
                </a:rPr>
                <a:t>14</a:t>
              </a:r>
            </a:p>
          </p:txBody>
        </p:sp>
        <p:sp>
          <p:nvSpPr>
            <p:cNvPr id="9235" name="Text Box 17"/>
            <p:cNvSpPr txBox="1">
              <a:spLocks noChangeArrowheads="1"/>
            </p:cNvSpPr>
            <p:nvPr/>
          </p:nvSpPr>
          <p:spPr bwMode="auto">
            <a:xfrm>
              <a:off x="6595201" y="2465539"/>
              <a:ext cx="522720" cy="422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it-IT" altLang="it-IT" sz="2200" b="1">
                  <a:latin typeface="Arial" charset="0"/>
                  <a:cs typeface="Arial" charset="0"/>
                </a:rPr>
                <a:t>3</a:t>
              </a:r>
            </a:p>
          </p:txBody>
        </p:sp>
        <p:sp>
          <p:nvSpPr>
            <p:cNvPr id="9236" name="Text Box 18"/>
            <p:cNvSpPr txBox="1">
              <a:spLocks noChangeArrowheads="1"/>
            </p:cNvSpPr>
            <p:nvPr/>
          </p:nvSpPr>
          <p:spPr bwMode="auto">
            <a:xfrm>
              <a:off x="6387841" y="3295066"/>
              <a:ext cx="522720" cy="422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it-IT" altLang="it-IT" sz="2200" b="1">
                  <a:latin typeface="Arial" charset="0"/>
                  <a:cs typeface="Arial" charset="0"/>
                </a:rPr>
                <a:t>5</a:t>
              </a:r>
            </a:p>
          </p:txBody>
        </p:sp>
        <p:sp>
          <p:nvSpPr>
            <p:cNvPr id="9237" name="Text Box 19"/>
            <p:cNvSpPr txBox="1">
              <a:spLocks noChangeArrowheads="1"/>
            </p:cNvSpPr>
            <p:nvPr/>
          </p:nvSpPr>
          <p:spPr bwMode="auto">
            <a:xfrm>
              <a:off x="7908481" y="3986338"/>
              <a:ext cx="522720" cy="422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it-IT" altLang="it-IT" sz="2200" b="1" dirty="0">
                  <a:latin typeface="Arial" charset="0"/>
                  <a:cs typeface="Arial" charset="0"/>
                </a:rPr>
                <a:t>1</a:t>
              </a:r>
            </a:p>
          </p:txBody>
        </p:sp>
        <p:sp>
          <p:nvSpPr>
            <p:cNvPr id="9238" name="Text Box 20"/>
            <p:cNvSpPr txBox="1">
              <a:spLocks noChangeArrowheads="1"/>
            </p:cNvSpPr>
            <p:nvPr/>
          </p:nvSpPr>
          <p:spPr bwMode="auto">
            <a:xfrm>
              <a:off x="7275612" y="3709829"/>
              <a:ext cx="522720" cy="422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it-IT" altLang="it-IT" sz="2200" b="1">
                  <a:latin typeface="Arial" charset="0"/>
                  <a:cs typeface="Arial" charset="0"/>
                </a:rPr>
                <a:t>7</a:t>
              </a:r>
            </a:p>
          </p:txBody>
        </p:sp>
        <p:sp>
          <p:nvSpPr>
            <p:cNvPr id="9239" name="Text Box 21"/>
            <p:cNvSpPr txBox="1">
              <a:spLocks noChangeArrowheads="1"/>
            </p:cNvSpPr>
            <p:nvPr/>
          </p:nvSpPr>
          <p:spPr bwMode="auto">
            <a:xfrm>
              <a:off x="7511041" y="3479405"/>
              <a:ext cx="522720" cy="422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it-IT" altLang="it-IT" sz="2200" b="1" dirty="0" smtClean="0">
                  <a:latin typeface="Arial" charset="0"/>
                  <a:cs typeface="Arial" charset="0"/>
                </a:rPr>
                <a:t>12</a:t>
              </a:r>
              <a:endParaRPr lang="it-IT" altLang="it-IT" sz="2200" b="1" dirty="0">
                <a:latin typeface="Arial" charset="0"/>
                <a:cs typeface="Arial" charset="0"/>
              </a:endParaRPr>
            </a:p>
          </p:txBody>
        </p:sp>
        <p:sp>
          <p:nvSpPr>
            <p:cNvPr id="9240" name="Text Box 22"/>
            <p:cNvSpPr txBox="1">
              <a:spLocks noChangeArrowheads="1"/>
            </p:cNvSpPr>
            <p:nvPr/>
          </p:nvSpPr>
          <p:spPr bwMode="auto">
            <a:xfrm>
              <a:off x="5005441" y="4401102"/>
              <a:ext cx="522720" cy="422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it-IT" altLang="it-IT" sz="2200" b="1">
                  <a:latin typeface="Arial" charset="0"/>
                  <a:cs typeface="Arial" charset="0"/>
                </a:rPr>
                <a:t>3</a:t>
              </a:r>
            </a:p>
          </p:txBody>
        </p:sp>
        <p:sp>
          <p:nvSpPr>
            <p:cNvPr id="9241" name="Text Box 23"/>
            <p:cNvSpPr txBox="1">
              <a:spLocks noChangeArrowheads="1"/>
            </p:cNvSpPr>
            <p:nvPr/>
          </p:nvSpPr>
          <p:spPr bwMode="auto">
            <a:xfrm>
              <a:off x="7148161" y="5576265"/>
              <a:ext cx="522720" cy="422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it-IT" altLang="it-IT" sz="2200" b="1" dirty="0" smtClean="0">
                  <a:latin typeface="Arial" charset="0"/>
                  <a:cs typeface="Arial" charset="0"/>
                </a:rPr>
                <a:t>9</a:t>
              </a:r>
              <a:endParaRPr lang="it-IT" altLang="it-IT" sz="2200" b="1" dirty="0">
                <a:latin typeface="Arial" charset="0"/>
                <a:cs typeface="Arial" charset="0"/>
              </a:endParaRPr>
            </a:p>
          </p:txBody>
        </p:sp>
        <p:sp>
          <p:nvSpPr>
            <p:cNvPr id="9242" name="Text Box 17"/>
            <p:cNvSpPr txBox="1">
              <a:spLocks noChangeArrowheads="1"/>
            </p:cNvSpPr>
            <p:nvPr/>
          </p:nvSpPr>
          <p:spPr bwMode="auto">
            <a:xfrm>
              <a:off x="6886801" y="3047758"/>
              <a:ext cx="261360" cy="422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it-IT" altLang="it-IT" sz="2200" b="1" dirty="0" smtClean="0">
                  <a:latin typeface="Arial" charset="0"/>
                  <a:cs typeface="Arial" charset="0"/>
                </a:rPr>
                <a:t>4</a:t>
              </a:r>
              <a:endParaRPr lang="it-IT" altLang="it-IT" sz="2200" b="1" dirty="0">
                <a:latin typeface="Arial" charset="0"/>
                <a:cs typeface="Arial" charset="0"/>
              </a:endParaRPr>
            </a:p>
          </p:txBody>
        </p:sp>
        <p:sp>
          <p:nvSpPr>
            <p:cNvPr id="9243" name="Text Box 16"/>
            <p:cNvSpPr txBox="1">
              <a:spLocks noChangeArrowheads="1"/>
            </p:cNvSpPr>
            <p:nvPr/>
          </p:nvSpPr>
          <p:spPr bwMode="auto">
            <a:xfrm>
              <a:off x="6288480" y="2698500"/>
              <a:ext cx="368047" cy="422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it-IT" altLang="it-IT" sz="2200" b="1" dirty="0" smtClean="0">
                  <a:latin typeface="Arial" charset="0"/>
                  <a:cs typeface="Arial" charset="0"/>
                </a:rPr>
                <a:t>2</a:t>
              </a:r>
              <a:endParaRPr lang="it-IT" altLang="it-IT" sz="2200" b="1" dirty="0">
                <a:latin typeface="Arial" charset="0"/>
                <a:cs typeface="Arial" charset="0"/>
              </a:endParaRPr>
            </a:p>
          </p:txBody>
        </p:sp>
        <p:sp>
          <p:nvSpPr>
            <p:cNvPr id="9244" name="Text Box 16"/>
            <p:cNvSpPr txBox="1">
              <a:spLocks noChangeArrowheads="1"/>
            </p:cNvSpPr>
            <p:nvPr/>
          </p:nvSpPr>
          <p:spPr bwMode="auto">
            <a:xfrm>
              <a:off x="7171497" y="3332900"/>
              <a:ext cx="368047" cy="422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it-IT" altLang="it-IT" sz="2200" b="1">
                  <a:latin typeface="Arial" charset="0"/>
                  <a:cs typeface="Arial" charset="0"/>
                </a:rPr>
                <a:t>1</a:t>
              </a:r>
            </a:p>
          </p:txBody>
        </p:sp>
      </p:grpSp>
      <p:pic>
        <p:nvPicPr>
          <p:cNvPr id="9223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6403975"/>
            <a:ext cx="865187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Immagine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160338"/>
            <a:ext cx="2852737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tangolo 1"/>
          <p:cNvSpPr/>
          <p:nvPr/>
        </p:nvSpPr>
        <p:spPr>
          <a:xfrm>
            <a:off x="662781" y="1895018"/>
            <a:ext cx="186137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400" b="1" dirty="0" smtClean="0">
                <a:solidFill>
                  <a:srgbClr val="0070C0"/>
                </a:solidFill>
              </a:rPr>
              <a:t>DOVE: </a:t>
            </a:r>
            <a:endParaRPr lang="it-IT" sz="4400" b="1" dirty="0">
              <a:solidFill>
                <a:srgbClr val="0070C0"/>
              </a:solidFill>
            </a:endParaRPr>
          </a:p>
        </p:txBody>
      </p:sp>
      <p:sp>
        <p:nvSpPr>
          <p:cNvPr id="27" name="Text Box 19"/>
          <p:cNvSpPr txBox="1">
            <a:spLocks noChangeArrowheads="1"/>
          </p:cNvSpPr>
          <p:nvPr/>
        </p:nvSpPr>
        <p:spPr bwMode="auto">
          <a:xfrm>
            <a:off x="8109910" y="4237583"/>
            <a:ext cx="522680" cy="422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altLang="it-IT" sz="2200" b="1" dirty="0">
                <a:latin typeface="Arial" charset="0"/>
                <a:cs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60324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"/>
          <p:cNvSpPr txBox="1">
            <a:spLocks noChangeArrowheads="1"/>
          </p:cNvSpPr>
          <p:nvPr/>
        </p:nvSpPr>
        <p:spPr bwMode="auto">
          <a:xfrm>
            <a:off x="1501775" y="914400"/>
            <a:ext cx="7119938" cy="165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927" tIns="41464" rIns="82927" bIns="4146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it-IT" altLang="it-IT" sz="36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ALBERGABICI.IT</a:t>
            </a:r>
          </a:p>
          <a:p>
            <a:pPr algn="ctr" eaLnBrk="1" hangingPunct="1"/>
            <a:endParaRPr lang="it-IT" altLang="it-IT" sz="22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algn="ctr" eaLnBrk="1" hangingPunct="1"/>
            <a:r>
              <a:rPr lang="it-IT" altLang="it-IT" sz="22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L’OSPITALITA’ PER CHI VIAGGIA CON LA BICICLETTA</a:t>
            </a:r>
          </a:p>
        </p:txBody>
      </p:sp>
      <p:pic>
        <p:nvPicPr>
          <p:cNvPr id="8195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775" y="2644775"/>
            <a:ext cx="5546725" cy="351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608541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715963" y="3651250"/>
            <a:ext cx="7970837" cy="230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61938" indent="-2524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8000"/>
              </a:lnSpc>
            </a:pPr>
            <a:r>
              <a:rPr lang="it-IT" altLang="it-IT" sz="24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I ciclisti cercano una ospitalità diffusa sul territorio e un riparo sicuro per la bici. </a:t>
            </a:r>
          </a:p>
          <a:p>
            <a:pPr eaLnBrk="1" hangingPunct="1">
              <a:lnSpc>
                <a:spcPct val="98000"/>
              </a:lnSpc>
            </a:pPr>
            <a:endParaRPr lang="it-IT" altLang="it-IT" sz="24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>
              <a:lnSpc>
                <a:spcPct val="98000"/>
              </a:lnSpc>
            </a:pPr>
            <a:r>
              <a:rPr lang="it-IT" altLang="it-IT" sz="24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Preferita quella familiare e a misura d’uomo, dove potersi fermare solo una notte se sono in viaggio</a:t>
            </a:r>
            <a:endParaRPr lang="it-IT" altLang="it-IT" sz="2400">
              <a:solidFill>
                <a:srgbClr val="000000"/>
              </a:solidFill>
              <a:latin typeface="Arial Rounded MT Bold" pitchFamily="34" charset="0"/>
              <a:cs typeface="Arial" charset="0"/>
            </a:endParaRPr>
          </a:p>
          <a:p>
            <a:pPr algn="ctr" eaLnBrk="1" hangingPunct="1">
              <a:lnSpc>
                <a:spcPct val="98000"/>
              </a:lnSpc>
            </a:pPr>
            <a:endParaRPr lang="it-IT" altLang="it-IT" sz="24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algn="ctr" eaLnBrk="1" hangingPunct="1">
              <a:lnSpc>
                <a:spcPct val="98000"/>
              </a:lnSpc>
            </a:pPr>
            <a:endParaRPr lang="it-IT" altLang="it-IT" sz="24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334963" y="519113"/>
            <a:ext cx="8821737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927" tIns="41464" rIns="82927" bIns="4146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it-IT" altLang="it-IT" sz="32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Perché diventare un Albergabici</a:t>
            </a:r>
          </a:p>
        </p:txBody>
      </p:sp>
      <p:pic>
        <p:nvPicPr>
          <p:cNvPr id="2458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25" y="1409700"/>
            <a:ext cx="6954838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27539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2557463" y="541338"/>
            <a:ext cx="4924425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61938" indent="-2524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8000"/>
              </a:lnSpc>
            </a:pPr>
            <a:r>
              <a:rPr lang="it-IT" altLang="it-IT" sz="25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Come è ora</a:t>
            </a:r>
            <a:endParaRPr lang="it-IT" altLang="it-IT" sz="22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1304925" y="1143000"/>
            <a:ext cx="7429500" cy="393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927" tIns="41464" rIns="82927" bIns="4146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it-IT" altLang="it-IT" sz="2200" b="1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			</a:t>
            </a:r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oltre 700</a:t>
            </a:r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 strutture ricettive registrate</a:t>
            </a: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			di cui </a:t>
            </a:r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330</a:t>
            </a:r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 strutture attestate</a:t>
            </a:r>
          </a:p>
          <a:p>
            <a:pPr eaLnBrk="1" hangingPunct="1"/>
            <a:endParaRPr lang="it-IT" altLang="it-IT" sz="19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Tipologie strutture </a:t>
            </a:r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inserite:</a:t>
            </a:r>
          </a:p>
          <a:p>
            <a:pPr eaLnBrk="1" hangingPunct="1"/>
            <a:endParaRPr lang="it-IT" altLang="it-IT" sz="19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29 % Bed &amp; Breakfast</a:t>
            </a: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21 % alberghi a 3 stelle</a:t>
            </a: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14 % agriturismo</a:t>
            </a: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7 % alberghi 4 e 5 stelle</a:t>
            </a: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5 % alberghi a 1, 2 stelle</a:t>
            </a: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4 % affittacamere</a:t>
            </a: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3 % ostelli</a:t>
            </a: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8 % altre tipologie (appartamenti, rifugi, residence ecc)</a:t>
            </a:r>
            <a:endParaRPr lang="it-IT" altLang="it-IT" sz="22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2662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414588"/>
            <a:ext cx="3395663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974204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6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6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147763" y="971550"/>
            <a:ext cx="4389437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61938" indent="-2524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8000"/>
              </a:lnSpc>
            </a:pPr>
            <a:r>
              <a:rPr lang="it-IT" altLang="it-IT" sz="25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Regioni più rappresentate</a:t>
            </a:r>
            <a:endParaRPr lang="it-IT" altLang="it-IT" sz="22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2028825" y="1454150"/>
            <a:ext cx="3000375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927" tIns="41464" rIns="82927" bIns="4146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Veneto  20 %</a:t>
            </a:r>
          </a:p>
          <a:p>
            <a:pPr eaLnBrk="1" hangingPunct="1"/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Piemonte 12 %</a:t>
            </a:r>
          </a:p>
          <a:p>
            <a:pPr eaLnBrk="1" hangingPunct="1"/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Toscana 11 %</a:t>
            </a:r>
          </a:p>
          <a:p>
            <a:pPr eaLnBrk="1" hangingPunct="1"/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Lombardia 9 %</a:t>
            </a:r>
          </a:p>
          <a:p>
            <a:pPr eaLnBrk="1" hangingPunct="1"/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Emilia Rom. 8 %</a:t>
            </a:r>
          </a:p>
          <a:p>
            <a:pPr eaLnBrk="1" hangingPunct="1"/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Puglia 8 %</a:t>
            </a:r>
            <a:endParaRPr lang="it-IT" altLang="it-IT" sz="19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27652" name="AutoShape 2" descr="mailbox://C:/Users/user/AppData/Roaming/Thunderbird/Profiles/nbqasdli.default/Mail/Local%20Folders/Inbox?number=648712243&amp;part=1.2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27653" name="AutoShape 4" descr="mailbox://C:/Users/user/AppData/Roaming/Thunderbird/Profiles/nbqasdli.default/Mail/Local%20Folders/Inbox?number=648712243&amp;part=1.2"/>
          <p:cNvSpPr>
            <a:spLocks noChangeAspect="1" noChangeArrowheads="1"/>
          </p:cNvSpPr>
          <p:nvPr/>
        </p:nvSpPr>
        <p:spPr bwMode="auto">
          <a:xfrm>
            <a:off x="2968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27654" name="AutoShape 6" descr="mailbox://C:/Users/user/AppData/Roaming/Thunderbird/Profiles/nbqasdli.default/Mail/Local%20Folders/Inbox?number=648712243&amp;part=1.2"/>
          <p:cNvSpPr>
            <a:spLocks noChangeAspect="1" noChangeArrowheads="1"/>
          </p:cNvSpPr>
          <p:nvPr/>
        </p:nvSpPr>
        <p:spPr bwMode="auto">
          <a:xfrm>
            <a:off x="4492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27655" name="AutoShape 8" descr="mailbox://C:/Users/user/AppData/Roaming/Thunderbird/Profiles/nbqasdli.default/Mail/Local%20Folders/Sent?number=2110291204&amp;part=1.2.2&amp;filename=gifjiiii.png"/>
          <p:cNvSpPr>
            <a:spLocks noChangeAspect="1" noChangeArrowheads="1"/>
          </p:cNvSpPr>
          <p:nvPr/>
        </p:nvSpPr>
        <p:spPr bwMode="auto">
          <a:xfrm>
            <a:off x="144463" y="-63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27656" name="AutoShape 10" descr="mailbox://C:/Users/user/AppData/Roaming/Thunderbird/Profiles/nbqasdli.default/Mail/Local%20Folders/Sent?number=2110291204&amp;part=1.2.2&amp;filename=gifjiiii.png"/>
          <p:cNvSpPr>
            <a:spLocks noChangeAspect="1" noChangeArrowheads="1"/>
          </p:cNvSpPr>
          <p:nvPr/>
        </p:nvSpPr>
        <p:spPr bwMode="auto">
          <a:xfrm>
            <a:off x="296863" y="1460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27657" name="AutoShape 12" descr="mailbox://C:/Users/user/AppData/Roaming/Thunderbird/Profiles/nbqasdli.default/Mail/Local%20Folders/Sent?number=2110291204&amp;part=1.2.2&amp;filename=gifjiiii.png"/>
          <p:cNvSpPr>
            <a:spLocks noChangeAspect="1" noChangeArrowheads="1"/>
          </p:cNvSpPr>
          <p:nvPr/>
        </p:nvSpPr>
        <p:spPr bwMode="auto">
          <a:xfrm>
            <a:off x="449263" y="2984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27658" name="AutoShape 14" descr="mailbox://C:/Users/user/AppData/Roaming/Thunderbird/Profiles/nbqasdli.default/Mail/Local%20Folders/Sent?number=2110291204&amp;part=1.2.2&amp;filename=gifjiiii.png"/>
          <p:cNvSpPr>
            <a:spLocks noChangeAspect="1" noChangeArrowheads="1"/>
          </p:cNvSpPr>
          <p:nvPr/>
        </p:nvSpPr>
        <p:spPr bwMode="auto">
          <a:xfrm>
            <a:off x="601663" y="31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27659" name="AutoShape 16" descr="mailbox://C:/Users/user/AppData/Roaming/Thunderbird/Profiles/nbqasdli.default/Mail/Local%20Folders/Sent?number=2110291204&amp;part=1.2.2&amp;filename=gifjiiii.png"/>
          <p:cNvSpPr>
            <a:spLocks noChangeAspect="1" noChangeArrowheads="1"/>
          </p:cNvSpPr>
          <p:nvPr/>
        </p:nvSpPr>
        <p:spPr bwMode="auto">
          <a:xfrm>
            <a:off x="754063" y="4651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27660" name="AutoShape 18" descr="mailbox://C:/Users/user/AppData/Roaming/Thunderbird/Profiles/nbqasdli.default/Mail/Local%20Folders/Sent?number=2110291204&amp;part=1.2.2&amp;filename=gifjiiii.png"/>
          <p:cNvSpPr>
            <a:spLocks noChangeAspect="1" noChangeArrowheads="1"/>
          </p:cNvSpPr>
          <p:nvPr/>
        </p:nvSpPr>
        <p:spPr bwMode="auto">
          <a:xfrm>
            <a:off x="906463" y="617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27661" name="AutoShape 20" descr="mailbox://C:/Users/user/AppData/Roaming/Thunderbird/Profiles/nbqasdli.default/Mail/Local%20Folders/Sent?number=2110291204&amp;part=1.2.2&amp;filename=gifjiiii.png"/>
          <p:cNvSpPr>
            <a:spLocks noChangeAspect="1" noChangeArrowheads="1"/>
          </p:cNvSpPr>
          <p:nvPr/>
        </p:nvSpPr>
        <p:spPr bwMode="auto">
          <a:xfrm>
            <a:off x="601663" y="4508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27662" name="AutoShape 22" descr="mailbox://C:/Users/user/AppData/Roaming/Thunderbird/Profiles/nbqasdli.default/Mail/Local%20Folders/Sent?number=2110291204&amp;part=1.2.2&amp;filename=gifjiiii.png"/>
          <p:cNvSpPr>
            <a:spLocks noChangeAspect="1" noChangeArrowheads="1"/>
          </p:cNvSpPr>
          <p:nvPr/>
        </p:nvSpPr>
        <p:spPr bwMode="auto">
          <a:xfrm>
            <a:off x="754063" y="6032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27663" name="Text Box 2"/>
          <p:cNvSpPr txBox="1">
            <a:spLocks noChangeArrowheads="1"/>
          </p:cNvSpPr>
          <p:nvPr/>
        </p:nvSpPr>
        <p:spPr bwMode="auto">
          <a:xfrm>
            <a:off x="4848225" y="3475038"/>
            <a:ext cx="4646613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61938" indent="-2524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8000"/>
              </a:lnSpc>
            </a:pPr>
            <a:r>
              <a:rPr lang="it-IT" altLang="it-IT" sz="25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Città più richieste</a:t>
            </a:r>
            <a:endParaRPr lang="it-IT" altLang="it-IT" sz="22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27664" name="Text Box 3"/>
          <p:cNvSpPr txBox="1">
            <a:spLocks noChangeArrowheads="1"/>
          </p:cNvSpPr>
          <p:nvPr/>
        </p:nvSpPr>
        <p:spPr bwMode="auto">
          <a:xfrm>
            <a:off x="449263" y="3973513"/>
            <a:ext cx="2620962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927" tIns="41464" rIns="82927" bIns="4146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Toscana</a:t>
            </a:r>
          </a:p>
          <a:p>
            <a:pPr eaLnBrk="1" hangingPunct="1"/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Veneto </a:t>
            </a:r>
          </a:p>
          <a:p>
            <a:pPr eaLnBrk="1" hangingPunct="1"/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Piemonte</a:t>
            </a:r>
          </a:p>
          <a:p>
            <a:pPr eaLnBrk="1" hangingPunct="1"/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Liguria</a:t>
            </a:r>
          </a:p>
          <a:p>
            <a:pPr eaLnBrk="1" hangingPunct="1"/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Sardegna</a:t>
            </a:r>
            <a:endParaRPr lang="it-IT" altLang="it-IT" sz="22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Trentino  Alto Adige</a:t>
            </a:r>
          </a:p>
        </p:txBody>
      </p:sp>
      <p:sp>
        <p:nvSpPr>
          <p:cNvPr id="27665" name="Text Box 2"/>
          <p:cNvSpPr txBox="1">
            <a:spLocks noChangeArrowheads="1"/>
          </p:cNvSpPr>
          <p:nvPr/>
        </p:nvSpPr>
        <p:spPr bwMode="auto">
          <a:xfrm>
            <a:off x="449263" y="3470275"/>
            <a:ext cx="4646612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61938" indent="-2524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8000"/>
              </a:lnSpc>
            </a:pPr>
            <a:r>
              <a:rPr lang="it-IT" altLang="it-IT" sz="25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Regioni più visitate nel sito</a:t>
            </a:r>
            <a:endParaRPr lang="it-IT" altLang="it-IT" sz="22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27666" name="Text Box 3"/>
          <p:cNvSpPr txBox="1">
            <a:spLocks noChangeArrowheads="1"/>
          </p:cNvSpPr>
          <p:nvPr/>
        </p:nvSpPr>
        <p:spPr bwMode="auto">
          <a:xfrm>
            <a:off x="5449888" y="3952875"/>
            <a:ext cx="2620962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927" tIns="41464" rIns="82927" bIns="4146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Mantova</a:t>
            </a:r>
          </a:p>
          <a:p>
            <a:pPr eaLnBrk="1" hangingPunct="1"/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Roma</a:t>
            </a:r>
          </a:p>
          <a:p>
            <a:pPr eaLnBrk="1" hangingPunct="1"/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Firenze</a:t>
            </a:r>
          </a:p>
          <a:p>
            <a:pPr eaLnBrk="1" hangingPunct="1"/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Padova</a:t>
            </a:r>
            <a:endParaRPr lang="it-IT" altLang="it-IT" sz="22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Imperia</a:t>
            </a:r>
          </a:p>
          <a:p>
            <a:pPr eaLnBrk="1" hangingPunct="1"/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Ferrara</a:t>
            </a:r>
          </a:p>
        </p:txBody>
      </p:sp>
      <p:pic>
        <p:nvPicPr>
          <p:cNvPr id="27667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575" y="790575"/>
            <a:ext cx="2120900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005529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2247900" y="458788"/>
            <a:ext cx="5656263" cy="42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61938" indent="-2524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8000"/>
              </a:lnSpc>
            </a:pPr>
            <a:r>
              <a:rPr lang="it-IT" altLang="it-IT" sz="2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Gli Albergabici</a:t>
            </a:r>
          </a:p>
          <a:p>
            <a:pPr algn="ctr" eaLnBrk="1" hangingPunct="1">
              <a:lnSpc>
                <a:spcPct val="98000"/>
              </a:lnSpc>
            </a:pPr>
            <a:r>
              <a:rPr lang="it-IT" altLang="it-IT" sz="34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“Amici della Bicicletta”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992188" y="1581150"/>
            <a:ext cx="7677150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927" tIns="41464" rIns="82927" bIns="4146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it-IT" altLang="it-IT" sz="26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Per il riconoscimento di FIAB devono garantire</a:t>
            </a:r>
          </a:p>
          <a:p>
            <a:pPr eaLnBrk="1" hangingPunct="1"/>
            <a:r>
              <a:rPr lang="it-IT" altLang="it-IT" sz="26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7 parametri obbligatori e altri facoltativi</a:t>
            </a:r>
          </a:p>
        </p:txBody>
      </p:sp>
      <p:pic>
        <p:nvPicPr>
          <p:cNvPr id="28676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575" y="2676525"/>
            <a:ext cx="2592388" cy="322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795926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2247900" y="458788"/>
            <a:ext cx="5656263" cy="42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61938" indent="-2524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8000"/>
              </a:lnSpc>
            </a:pPr>
            <a:r>
              <a:rPr lang="it-IT" altLang="it-IT" sz="2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Gli Albergabici</a:t>
            </a:r>
          </a:p>
          <a:p>
            <a:pPr algn="ctr" eaLnBrk="1" hangingPunct="1">
              <a:lnSpc>
                <a:spcPct val="98000"/>
              </a:lnSpc>
            </a:pPr>
            <a:r>
              <a:rPr lang="it-IT" altLang="it-IT" sz="34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“Amici della Bicicletta”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501650" y="2097088"/>
            <a:ext cx="4208463" cy="268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927" tIns="41464" rIns="82927" bIns="4146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it-IT" altLang="it-IT" sz="17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1°requisito: </a:t>
            </a:r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accogliere anche solo per una  notte </a:t>
            </a:r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(non richiesto </a:t>
            </a:r>
            <a:b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</a:br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ad agosto). </a:t>
            </a:r>
          </a:p>
          <a:p>
            <a:pPr eaLnBrk="1" hangingPunct="1"/>
            <a:endParaRPr lang="it-IT" altLang="it-IT" sz="19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I ciclisti che attraversano una nazione o anche solo una regione si spostano tutti i giorni.</a:t>
            </a:r>
          </a:p>
          <a:p>
            <a:pPr eaLnBrk="1" hangingPunct="1"/>
            <a:endParaRPr lang="it-IT" altLang="it-IT" sz="19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29700" name="Picture 7" descr="Risultati immagini per cicloturisti una not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063" y="1619250"/>
            <a:ext cx="3524250" cy="442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01424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2247900" y="458788"/>
            <a:ext cx="5656263" cy="42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61938" indent="-2524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8000"/>
              </a:lnSpc>
            </a:pPr>
            <a:r>
              <a:rPr lang="it-IT" altLang="it-IT" sz="2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Gli Albergabici</a:t>
            </a:r>
          </a:p>
          <a:p>
            <a:pPr algn="ctr" eaLnBrk="1" hangingPunct="1">
              <a:lnSpc>
                <a:spcPct val="98000"/>
              </a:lnSpc>
            </a:pPr>
            <a:r>
              <a:rPr lang="it-IT" altLang="it-IT" sz="34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“Amici della Bicicletta”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33375" y="1619250"/>
            <a:ext cx="3829050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927" tIns="41464" rIns="82927" bIns="4146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it-IT" altLang="it-IT" sz="17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2°requisito: </a:t>
            </a:r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una stanza chiusa e sicura per le biciclette.</a:t>
            </a:r>
          </a:p>
          <a:p>
            <a:pPr eaLnBrk="1" hangingPunct="1"/>
            <a:endParaRPr lang="it-IT" altLang="it-IT" sz="19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il ciclista non lascia la sua bici di notte in un luogo non sicuro. Piuttosto la porta in camera…</a:t>
            </a:r>
          </a:p>
          <a:p>
            <a:pPr eaLnBrk="1" hangingPunct="1"/>
            <a:endParaRPr lang="it-IT" altLang="it-IT" sz="19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3072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38" y="4046538"/>
            <a:ext cx="31845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 descr="Risultati immagini per stanza per le bic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350" y="1960563"/>
            <a:ext cx="4367213" cy="351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46608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2247900" y="458788"/>
            <a:ext cx="5656263" cy="42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61938" indent="-2524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8000"/>
              </a:lnSpc>
            </a:pPr>
            <a:r>
              <a:rPr lang="it-IT" altLang="it-IT" sz="2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Gli Albergabici</a:t>
            </a:r>
          </a:p>
          <a:p>
            <a:pPr algn="ctr" eaLnBrk="1" hangingPunct="1">
              <a:lnSpc>
                <a:spcPct val="98000"/>
              </a:lnSpc>
            </a:pPr>
            <a:r>
              <a:rPr lang="it-IT" altLang="it-IT" sz="34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“Amici della Bicicletta”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33375" y="2136775"/>
            <a:ext cx="3829050" cy="297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927" tIns="41464" rIns="82927" bIns="4146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it-IT" altLang="it-IT" sz="17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3°requisito: </a:t>
            </a:r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fornire o mettere a disposizione mappe, guide, informazioni cicloturistiche dell’area; </a:t>
            </a:r>
          </a:p>
          <a:p>
            <a:pPr eaLnBrk="1" hangingPunct="1"/>
            <a:endParaRPr lang="it-IT" altLang="it-IT" sz="1900" b="1">
              <a:solidFill>
                <a:srgbClr val="0E4383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1900" b="1">
                <a:latin typeface="Arial Rounded MT Bold" pitchFamily="34" charset="0"/>
                <a:cs typeface="Times New Roman" pitchFamily="18" charset="0"/>
              </a:rPr>
              <a:t>Se si è un Albergabici si deve rispondere a chi chiede dove andare in bici nei dintorni.</a:t>
            </a:r>
          </a:p>
          <a:p>
            <a:pPr eaLnBrk="1" hangingPunct="1"/>
            <a:r>
              <a:rPr lang="it-IT" altLang="it-IT" sz="1900" b="1">
                <a:latin typeface="Arial Rounded MT Bold" pitchFamily="34" charset="0"/>
                <a:cs typeface="Times New Roman" pitchFamily="18" charset="0"/>
              </a:rPr>
              <a:t>Utili anche in gps</a:t>
            </a:r>
          </a:p>
        </p:txBody>
      </p:sp>
      <p:pic>
        <p:nvPicPr>
          <p:cNvPr id="2" name="Picture 2" descr="Risultati immagini per mappe cicloturistich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975" y="2443163"/>
            <a:ext cx="5153025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55274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247900" y="458788"/>
            <a:ext cx="5656263" cy="42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61938" indent="-2524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8000"/>
              </a:lnSpc>
            </a:pPr>
            <a:r>
              <a:rPr lang="it-IT" altLang="it-IT" sz="2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Gli Albergabici</a:t>
            </a:r>
          </a:p>
          <a:p>
            <a:pPr algn="ctr" eaLnBrk="1" hangingPunct="1">
              <a:lnSpc>
                <a:spcPct val="98000"/>
              </a:lnSpc>
            </a:pPr>
            <a:r>
              <a:rPr lang="it-IT" altLang="it-IT" sz="34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“Amici della Bicicletta”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33375" y="2136775"/>
            <a:ext cx="3829050" cy="297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927" tIns="41464" rIns="82927" bIns="4146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it-IT" altLang="it-IT" sz="17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4°requisito: </a:t>
            </a:r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possibilità di poter asciugare il vestiario tecnico</a:t>
            </a:r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;</a:t>
            </a:r>
          </a:p>
          <a:p>
            <a:pPr eaLnBrk="1" hangingPunct="1"/>
            <a:endParaRPr lang="it-IT" altLang="it-IT" sz="1900" b="1">
              <a:solidFill>
                <a:srgbClr val="0E4383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1900" b="1">
                <a:latin typeface="Arial Rounded MT Bold" pitchFamily="34" charset="0"/>
                <a:cs typeface="Times New Roman" pitchFamily="18" charset="0"/>
              </a:rPr>
              <a:t>Ideale uno stendino in balcone o all’aperto. </a:t>
            </a:r>
          </a:p>
          <a:p>
            <a:pPr eaLnBrk="1" hangingPunct="1"/>
            <a:r>
              <a:rPr lang="it-IT" altLang="it-IT" sz="1900" b="1">
                <a:latin typeface="Arial Rounded MT Bold" pitchFamily="34" charset="0"/>
                <a:cs typeface="Times New Roman" pitchFamily="18" charset="0"/>
              </a:rPr>
              <a:t/>
            </a:r>
            <a:br>
              <a:rPr lang="it-IT" altLang="it-IT" sz="1900" b="1">
                <a:latin typeface="Arial Rounded MT Bold" pitchFamily="34" charset="0"/>
                <a:cs typeface="Times New Roman" pitchFamily="18" charset="0"/>
              </a:rPr>
            </a:br>
            <a:r>
              <a:rPr lang="it-IT" altLang="it-IT" sz="1900" b="1">
                <a:latin typeface="Arial Rounded MT Bold" pitchFamily="34" charset="0"/>
                <a:cs typeface="Times New Roman" pitchFamily="18" charset="0"/>
              </a:rPr>
              <a:t>Gradito il servizio lavanderia per gli «stanziali»</a:t>
            </a:r>
          </a:p>
        </p:txBody>
      </p:sp>
      <p:pic>
        <p:nvPicPr>
          <p:cNvPr id="32772" name="Picture 2" descr="Risultati immagini per stendino balcone alber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3" y="1906588"/>
            <a:ext cx="4357687" cy="327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113235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2247900" y="458788"/>
            <a:ext cx="5656263" cy="42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61938" indent="-2524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8000"/>
              </a:lnSpc>
            </a:pPr>
            <a:r>
              <a:rPr lang="it-IT" altLang="it-IT" sz="2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Gli Albergabici</a:t>
            </a:r>
          </a:p>
          <a:p>
            <a:pPr algn="ctr" eaLnBrk="1" hangingPunct="1">
              <a:lnSpc>
                <a:spcPct val="98000"/>
              </a:lnSpc>
            </a:pPr>
            <a:r>
              <a:rPr lang="it-IT" altLang="it-IT" sz="34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“Amici della Bicicletta”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33375" y="2136775"/>
            <a:ext cx="3829050" cy="385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927" tIns="41464" rIns="82927" bIns="4146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it-IT" altLang="it-IT" sz="17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5°e  6°requisito: </a:t>
            </a:r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attrezzi di base per la riparazione per le biciclette e conoscenza orari e telefoni riparatori di zona;</a:t>
            </a:r>
          </a:p>
          <a:p>
            <a:pPr eaLnBrk="1" hangingPunct="1"/>
            <a:endParaRPr lang="it-IT" altLang="it-IT" sz="19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Per iniziare sono sufficienti pochi semplici attrezzi. </a:t>
            </a: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Se la clientela si specializza, ci si dota di strumenti più specifici. </a:t>
            </a:r>
          </a:p>
          <a:p>
            <a:pPr eaLnBrk="1" hangingPunct="1"/>
            <a:endParaRPr lang="it-IT" altLang="it-IT" sz="19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/>
            <a:endParaRPr lang="it-IT" altLang="it-IT" sz="1900" b="1">
              <a:solidFill>
                <a:srgbClr val="0E4383"/>
              </a:solidFill>
              <a:latin typeface="Arial Rounded MT Bold" pitchFamily="34" charset="0"/>
              <a:cs typeface="Times New Roman" pitchFamily="18" charset="0"/>
            </a:endParaRPr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675" y="2024063"/>
            <a:ext cx="4535488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64097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 txBox="1">
            <a:spLocks noChangeArrowheads="1"/>
          </p:cNvSpPr>
          <p:nvPr/>
        </p:nvSpPr>
        <p:spPr bwMode="auto">
          <a:xfrm>
            <a:off x="4186238" y="957263"/>
            <a:ext cx="4767262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Webdings" pitchFamily="18" charset="2"/>
              <a:buChar char="b"/>
            </a:pPr>
            <a:r>
              <a:rPr lang="it-IT" altLang="it-IT" sz="2400">
                <a:latin typeface="Arial Rounded MT Bold" pitchFamily="34" charset="0"/>
              </a:rPr>
              <a:t>Proposta Bicitalia ed Eurovelo. 18.000 km di percorsi a rete sicuri e segnalati.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Webdings" pitchFamily="18" charset="2"/>
              <a:buChar char="b"/>
            </a:pPr>
            <a:r>
              <a:rPr lang="it-IT" altLang="it-IT" sz="2400">
                <a:latin typeface="Arial Rounded MT Bold" pitchFamily="34" charset="0"/>
              </a:rPr>
              <a:t>10.000 già scaricabili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Webdings" pitchFamily="18" charset="2"/>
              <a:buChar char="b"/>
            </a:pPr>
            <a:endParaRPr lang="it-IT" altLang="it-IT" sz="2000">
              <a:latin typeface="Arial Rounded MT Bold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Webdings" pitchFamily="18" charset="2"/>
              <a:buChar char="b"/>
            </a:pPr>
            <a:endParaRPr lang="it-IT" altLang="it-IT" sz="2000">
              <a:latin typeface="Arial Rounded MT Bold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Webdings" pitchFamily="18" charset="2"/>
              <a:buChar char="b"/>
            </a:pPr>
            <a:endParaRPr lang="it-IT" altLang="it-IT" sz="2000">
              <a:latin typeface="Arial Rounded MT Bold" pitchFamily="34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4405313" y="5518150"/>
            <a:ext cx="3411537" cy="46037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it-IT" altLang="it-IT" dirty="0" smtClean="0">
                <a:latin typeface="Arial Rounded MT Bold" panose="020F0704030504030204" pitchFamily="34" charset="0"/>
              </a:rPr>
              <a:t>www.bicitalia.org</a:t>
            </a:r>
          </a:p>
          <a:p>
            <a:pPr eaLnBrk="1" hangingPunct="1">
              <a:lnSpc>
                <a:spcPct val="90000"/>
              </a:lnSpc>
              <a:buFont typeface="Webdings" panose="05030102010509060703" pitchFamily="18" charset="2"/>
              <a:buChar char="b"/>
              <a:defRPr/>
            </a:pPr>
            <a:endParaRPr lang="it-IT" altLang="it-IT" sz="2000" dirty="0" smtClean="0">
              <a:latin typeface="Arial Rounded MT Bold" panose="020F0704030504030204" pitchFamily="34" charset="0"/>
            </a:endParaRPr>
          </a:p>
        </p:txBody>
      </p:sp>
      <p:pic>
        <p:nvPicPr>
          <p:cNvPr id="153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75" y="3330575"/>
            <a:ext cx="3429000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731963" y="122238"/>
            <a:ext cx="6858000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>
              <a:defRPr/>
            </a:pPr>
            <a:r>
              <a:rPr lang="it-IT" sz="4000" b="1" dirty="0">
                <a:latin typeface="Arial Rounded MT Bold" panose="020F0704030504030204" pitchFamily="34" charset="0"/>
                <a:ea typeface="+mj-ea"/>
                <a:cs typeface="+mj-cs"/>
              </a:rPr>
              <a:t>Il progetto </a:t>
            </a:r>
            <a:r>
              <a:rPr lang="it-IT" sz="4000" b="1" dirty="0" err="1">
                <a:latin typeface="Arial Rounded MT Bold" panose="020F0704030504030204" pitchFamily="34" charset="0"/>
                <a:ea typeface="+mj-ea"/>
                <a:cs typeface="+mj-cs"/>
              </a:rPr>
              <a:t>Bicitalia</a:t>
            </a:r>
            <a:endParaRPr lang="it-IT" sz="4000" b="1" dirty="0">
              <a:latin typeface="Arial Rounded MT Bold" panose="020F0704030504030204" pitchFamily="34" charset="0"/>
              <a:ea typeface="+mj-ea"/>
              <a:cs typeface="+mj-cs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85" y="862372"/>
            <a:ext cx="3725375" cy="5266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04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2247900" y="458788"/>
            <a:ext cx="5656263" cy="42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61938" indent="-2524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8000"/>
              </a:lnSpc>
            </a:pPr>
            <a:r>
              <a:rPr lang="it-IT" altLang="it-IT" sz="2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Gli Albergabici</a:t>
            </a:r>
          </a:p>
          <a:p>
            <a:pPr algn="ctr" eaLnBrk="1" hangingPunct="1">
              <a:lnSpc>
                <a:spcPct val="98000"/>
              </a:lnSpc>
            </a:pPr>
            <a:r>
              <a:rPr lang="it-IT" altLang="it-IT" sz="34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“Amici della Bicicletta”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33375" y="2136775"/>
            <a:ext cx="3829050" cy="239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927" tIns="41464" rIns="82927" bIns="4146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it-IT" altLang="it-IT" sz="17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7°requisito: </a:t>
            </a:r>
            <a:r>
              <a:rPr lang="it-IT" altLang="it-IT" sz="19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Colazione adeguata</a:t>
            </a:r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;</a:t>
            </a:r>
          </a:p>
          <a:p>
            <a:pPr eaLnBrk="1" hangingPunct="1"/>
            <a:endParaRPr lang="it-IT" altLang="it-IT" sz="1900" b="1">
              <a:solidFill>
                <a:srgbClr val="0E4383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1900" b="1">
                <a:latin typeface="Arial Rounded MT Bold" pitchFamily="34" charset="0"/>
                <a:cs typeface="Times New Roman" pitchFamily="18" charset="0"/>
              </a:rPr>
              <a:t>Meglio se a buffet con alimenti freschi dolci e salati</a:t>
            </a:r>
          </a:p>
          <a:p>
            <a:pPr eaLnBrk="1" hangingPunct="1"/>
            <a:r>
              <a:rPr lang="it-IT" altLang="it-IT" sz="1900" b="1">
                <a:latin typeface="Arial Rounded MT Bold" pitchFamily="34" charset="0"/>
                <a:cs typeface="Times New Roman" pitchFamily="18" charset="0"/>
              </a:rPr>
              <a:t/>
            </a:r>
            <a:br>
              <a:rPr lang="it-IT" altLang="it-IT" sz="1900" b="1">
                <a:latin typeface="Arial Rounded MT Bold" pitchFamily="34" charset="0"/>
                <a:cs typeface="Times New Roman" pitchFamily="18" charset="0"/>
              </a:rPr>
            </a:br>
            <a:endParaRPr lang="it-IT" altLang="it-IT" sz="1900" b="1">
              <a:latin typeface="Arial Rounded MT Bold" pitchFamily="34" charset="0"/>
              <a:cs typeface="Times New Roman" pitchFamily="18" charset="0"/>
            </a:endParaRPr>
          </a:p>
        </p:txBody>
      </p:sp>
      <p:pic>
        <p:nvPicPr>
          <p:cNvPr id="34820" name="Picture 2" descr="Risultati immagini per colazione alber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438" y="2136775"/>
            <a:ext cx="4622800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83930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3"/>
          <p:cNvSpPr txBox="1">
            <a:spLocks noChangeArrowheads="1"/>
          </p:cNvSpPr>
          <p:nvPr/>
        </p:nvSpPr>
        <p:spPr bwMode="auto">
          <a:xfrm>
            <a:off x="4364038" y="511175"/>
            <a:ext cx="4718050" cy="48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927" tIns="41464" rIns="82927" bIns="4146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it-IT" altLang="it-IT" sz="26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Altri servizi utili e facoltativi: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870325" y="1384300"/>
            <a:ext cx="5205413" cy="462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927" tIns="41464" rIns="82927" bIns="4146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it-IT" altLang="it-IT" sz="17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20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Possibilità di lavare bicicletta;</a:t>
            </a:r>
          </a:p>
          <a:p>
            <a:pPr eaLnBrk="1" hangingPunct="1"/>
            <a:endParaRPr lang="it-IT" altLang="it-IT" sz="20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20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Biciclette a noleggio o in prestito;</a:t>
            </a:r>
          </a:p>
          <a:p>
            <a:pPr eaLnBrk="1" hangingPunct="1"/>
            <a:endParaRPr lang="it-IT" altLang="it-IT" sz="20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20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Libro degli ospiti; </a:t>
            </a:r>
          </a:p>
          <a:p>
            <a:pPr eaLnBrk="1" hangingPunct="1"/>
            <a:endParaRPr lang="it-IT" altLang="it-IT" sz="20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20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Fornitura cestini pranzo;</a:t>
            </a:r>
          </a:p>
          <a:p>
            <a:pPr eaLnBrk="1" hangingPunct="1"/>
            <a:endParaRPr lang="it-IT" altLang="it-IT" sz="20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20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Furgoncino per prelevare ciclisti in difficoltà; </a:t>
            </a:r>
          </a:p>
          <a:p>
            <a:pPr eaLnBrk="1" hangingPunct="1"/>
            <a:endParaRPr lang="it-IT" altLang="it-IT" sz="20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20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Esperto ciclista in sede.</a:t>
            </a:r>
          </a:p>
          <a:p>
            <a:pPr eaLnBrk="1" hangingPunct="1"/>
            <a:endParaRPr lang="it-IT" altLang="it-IT" sz="19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  <a:p>
            <a:pPr eaLnBrk="1" hangingPunct="1"/>
            <a:endParaRPr lang="it-IT" altLang="it-IT" sz="19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35844" name="Picture 4" descr="http://www.thebicyclestory.com/wp-content/uploads/2012/07/ellee_autho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1841500"/>
            <a:ext cx="3375025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11726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1179513" y="349250"/>
            <a:ext cx="756285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8000"/>
              </a:lnSpc>
            </a:pPr>
            <a:r>
              <a:rPr lang="it-IT" altLang="it-IT" sz="27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Da sito Bike Friendly a sito Train Frendly</a:t>
            </a:r>
            <a:endParaRPr lang="en-GB" altLang="it-IT" sz="2700" b="1">
              <a:solidFill>
                <a:srgbClr val="000000"/>
              </a:solidFill>
              <a:latin typeface="Arial Rounded MT Bold" pitchFamily="34" charset="0"/>
              <a:cs typeface="Arial" charset="0"/>
            </a:endParaRP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973138" y="1736725"/>
            <a:ext cx="7562850" cy="47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it-IT" altLang="it-IT" sz="2000">
                <a:latin typeface="Arial Rounded MT Bold" pitchFamily="34" charset="0"/>
                <a:cs typeface="Arial" charset="0"/>
              </a:rPr>
              <a:t>Sia il treno che la bici sono mezzi per lo spostamento sostenibile. E Albergabici si allarga con una partnership con Trenitalia.</a:t>
            </a:r>
            <a:endParaRPr lang="it-IT" altLang="it-IT" sz="2100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36868" name="Text Box 3"/>
          <p:cNvSpPr txBox="1">
            <a:spLocks noChangeArrowheads="1"/>
          </p:cNvSpPr>
          <p:nvPr/>
        </p:nvSpPr>
        <p:spPr bwMode="auto">
          <a:xfrm>
            <a:off x="407988" y="3743325"/>
            <a:ext cx="3603625" cy="1087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it-IT" altLang="it-IT" sz="2000">
                <a:latin typeface="Arial Rounded MT Bold" pitchFamily="34" charset="0"/>
                <a:cs typeface="Arial" charset="0"/>
              </a:rPr>
              <a:t>Il sito si è adattato per chi si muove solo in treno anche senza la bici.</a:t>
            </a:r>
          </a:p>
          <a:p>
            <a:pPr eaLnBrk="1" hangingPunct="1">
              <a:lnSpc>
                <a:spcPct val="90000"/>
              </a:lnSpc>
            </a:pPr>
            <a:endParaRPr lang="it-IT" altLang="it-IT" sz="2000">
              <a:latin typeface="Arial Rounded MT Bold" pitchFamily="34" charset="0"/>
              <a:cs typeface="Arial" charset="0"/>
            </a:endParaRPr>
          </a:p>
          <a:p>
            <a:pPr eaLnBrk="1" hangingPunct="1">
              <a:lnSpc>
                <a:spcPct val="98000"/>
              </a:lnSpc>
              <a:spcAft>
                <a:spcPts val="275"/>
              </a:spcAft>
            </a:pPr>
            <a:endParaRPr lang="it-IT" altLang="it-IT" sz="2100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36869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613" y="2952750"/>
            <a:ext cx="4070350" cy="266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563136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1179513" y="349250"/>
            <a:ext cx="7562850" cy="9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8000"/>
              </a:lnSpc>
            </a:pPr>
            <a:r>
              <a:rPr lang="it-IT" altLang="it-IT" sz="27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Nuova finestra di ricerca. Opzione «Sconti clienti Trenitalia»</a:t>
            </a:r>
            <a:endParaRPr lang="en-GB" altLang="it-IT" sz="2700" b="1">
              <a:solidFill>
                <a:srgbClr val="000000"/>
              </a:solidFill>
              <a:latin typeface="Arial Rounded MT Bold" pitchFamily="34" charset="0"/>
              <a:cs typeface="Arial" charset="0"/>
            </a:endParaRP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973138" y="1736725"/>
            <a:ext cx="7562850" cy="47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0000"/>
              </a:lnSpc>
            </a:pPr>
            <a:endParaRPr lang="it-IT" altLang="it-IT" sz="2100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37892" name="Text Box 3"/>
          <p:cNvSpPr txBox="1">
            <a:spLocks noChangeArrowheads="1"/>
          </p:cNvSpPr>
          <p:nvPr/>
        </p:nvSpPr>
        <p:spPr bwMode="auto">
          <a:xfrm>
            <a:off x="330200" y="3019425"/>
            <a:ext cx="3327400" cy="156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8000"/>
              </a:lnSpc>
            </a:pPr>
            <a:r>
              <a:rPr lang="it-IT" altLang="it-IT" sz="20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unico in Italia permette di scegliere l’albergo impostando la distanza dalla stazione</a:t>
            </a:r>
            <a:endParaRPr lang="en-GB" altLang="it-IT" sz="2000" b="1">
              <a:solidFill>
                <a:srgbClr val="000000"/>
              </a:solidFill>
              <a:latin typeface="Arial Rounded MT Bold" pitchFamily="34" charset="0"/>
              <a:cs typeface="Arial" charset="0"/>
            </a:endParaRPr>
          </a:p>
        </p:txBody>
      </p:sp>
      <p:pic>
        <p:nvPicPr>
          <p:cNvPr id="3789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013" y="1404938"/>
            <a:ext cx="4000500" cy="434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723162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1179513" y="349250"/>
            <a:ext cx="7562850" cy="84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8000"/>
              </a:lnSpc>
            </a:pPr>
            <a:r>
              <a:rPr lang="it-IT" altLang="it-IT" sz="27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La mappa mostra le linee ferroviarie e le stazioni</a:t>
            </a:r>
            <a:endParaRPr lang="en-GB" altLang="it-IT" sz="2700" b="1">
              <a:solidFill>
                <a:srgbClr val="000000"/>
              </a:solidFill>
              <a:latin typeface="Arial Rounded MT Bold" pitchFamily="34" charset="0"/>
              <a:cs typeface="Arial" charset="0"/>
            </a:endParaRP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973138" y="1736725"/>
            <a:ext cx="7562850" cy="47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0000"/>
              </a:lnSpc>
            </a:pPr>
            <a:endParaRPr lang="it-IT" altLang="it-IT" sz="2100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38916" name="Text Box 3"/>
          <p:cNvSpPr txBox="1">
            <a:spLocks noChangeArrowheads="1"/>
          </p:cNvSpPr>
          <p:nvPr/>
        </p:nvSpPr>
        <p:spPr bwMode="auto">
          <a:xfrm>
            <a:off x="769938" y="1595438"/>
            <a:ext cx="7874000" cy="156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8000"/>
              </a:lnSpc>
            </a:pPr>
            <a:r>
              <a:rPr lang="it-IT" altLang="it-IT" sz="20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Così è più facile capire se l’albergo è comodo anche per chi arriva in treno</a:t>
            </a:r>
            <a:endParaRPr lang="en-GB" altLang="it-IT" sz="2000" b="1">
              <a:solidFill>
                <a:srgbClr val="000000"/>
              </a:solidFill>
              <a:latin typeface="Arial Rounded MT Bold" pitchFamily="34" charset="0"/>
              <a:cs typeface="Arial" charset="0"/>
            </a:endParaRPr>
          </a:p>
        </p:txBody>
      </p:sp>
      <p:pic>
        <p:nvPicPr>
          <p:cNvPr id="389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2378075"/>
            <a:ext cx="8372475" cy="359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001499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1952625" y="2581275"/>
            <a:ext cx="6911975" cy="434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927" tIns="41464" rIns="82927" bIns="4146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it-IT" altLang="it-IT" sz="17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Presenza in un catalogo cartaceo;</a:t>
            </a:r>
          </a:p>
          <a:p>
            <a:pPr eaLnBrk="1" hangingPunct="1"/>
            <a:endParaRPr lang="it-IT" altLang="it-IT" sz="19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Targa sulla porta;</a:t>
            </a:r>
          </a:p>
          <a:p>
            <a:pPr eaLnBrk="1" hangingPunct="1"/>
            <a:endParaRPr lang="it-IT" altLang="it-IT" sz="19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Evidenza in Albergabici e Bicitalia;</a:t>
            </a:r>
          </a:p>
          <a:p>
            <a:pPr eaLnBrk="1" hangingPunct="1"/>
            <a:endParaRPr lang="it-IT" altLang="it-IT" sz="19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Pubblicità nazionale e all’estero;</a:t>
            </a:r>
          </a:p>
          <a:p>
            <a:pPr eaLnBrk="1" hangingPunct="1"/>
            <a:endParaRPr lang="it-IT" altLang="it-IT" sz="19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Abbonamento rivista della FIAB BC; </a:t>
            </a:r>
          </a:p>
          <a:p>
            <a:pPr eaLnBrk="1" hangingPunct="1"/>
            <a:endParaRPr lang="it-IT" altLang="it-IT" sz="19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1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Contatto diretto con le associazioni e soci </a:t>
            </a:r>
            <a:r>
              <a:rPr lang="it-IT" altLang="it-IT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FIAB.</a:t>
            </a:r>
          </a:p>
          <a:p>
            <a:pPr eaLnBrk="1" hangingPunct="1"/>
            <a:endParaRPr lang="it-IT" altLang="it-IT" sz="17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  <a:p>
            <a:pPr eaLnBrk="1" hangingPunct="1"/>
            <a:endParaRPr lang="it-IT" altLang="it-IT" sz="17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  <a:p>
            <a:pPr eaLnBrk="1" hangingPunct="1"/>
            <a:endParaRPr lang="it-IT" altLang="it-IT" sz="17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39939" name="Text Box 4"/>
          <p:cNvSpPr txBox="1">
            <a:spLocks noChangeArrowheads="1"/>
          </p:cNvSpPr>
          <p:nvPr/>
        </p:nvSpPr>
        <p:spPr bwMode="auto">
          <a:xfrm>
            <a:off x="3235325" y="990600"/>
            <a:ext cx="5656263" cy="42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61938" indent="-2524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8000"/>
              </a:lnSpc>
            </a:pPr>
            <a:r>
              <a:rPr lang="it-IT" altLang="it-IT" sz="29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Gli Albergabici</a:t>
            </a:r>
          </a:p>
          <a:p>
            <a:pPr algn="ctr" eaLnBrk="1" hangingPunct="1">
              <a:lnSpc>
                <a:spcPct val="98000"/>
              </a:lnSpc>
            </a:pPr>
            <a:r>
              <a:rPr lang="it-IT" altLang="it-IT" sz="34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“Amici della Bicicletta”</a:t>
            </a:r>
          </a:p>
        </p:txBody>
      </p:sp>
      <p:sp>
        <p:nvSpPr>
          <p:cNvPr id="39940" name="Text Box 5"/>
          <p:cNvSpPr txBox="1">
            <a:spLocks noChangeArrowheads="1"/>
          </p:cNvSpPr>
          <p:nvPr/>
        </p:nvSpPr>
        <p:spPr bwMode="auto">
          <a:xfrm>
            <a:off x="4360863" y="2247900"/>
            <a:ext cx="1900237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927" tIns="41464" rIns="82927" bIns="4146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it-IT" altLang="it-IT" sz="2800" b="1">
                <a:solidFill>
                  <a:srgbClr val="0E4383"/>
                </a:solidFill>
                <a:latin typeface="Arial Rounded MT Bold" pitchFamily="34" charset="0"/>
                <a:cs typeface="Times New Roman" pitchFamily="18" charset="0"/>
              </a:rPr>
              <a:t>Vantaggi :</a:t>
            </a:r>
          </a:p>
        </p:txBody>
      </p:sp>
      <p:pic>
        <p:nvPicPr>
          <p:cNvPr id="39941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688" y="823913"/>
            <a:ext cx="15589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361177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1179513" y="349250"/>
            <a:ext cx="7562850" cy="84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8000"/>
              </a:lnSpc>
            </a:pPr>
            <a:r>
              <a:rPr lang="it-IT" altLang="it-IT" sz="27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Per gli alberghi in rete convenzioni e vantaggi </a:t>
            </a:r>
            <a:endParaRPr lang="en-GB" altLang="it-IT" sz="2700" b="1">
              <a:solidFill>
                <a:srgbClr val="000000"/>
              </a:solidFill>
              <a:latin typeface="Arial Rounded MT Bold" pitchFamily="34" charset="0"/>
              <a:cs typeface="Arial" charset="0"/>
            </a:endParaRP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973138" y="1736725"/>
            <a:ext cx="7562850" cy="47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0000"/>
              </a:lnSpc>
            </a:pPr>
            <a:endParaRPr lang="it-IT" altLang="it-IT" sz="2100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40964" name="Text Box 3"/>
          <p:cNvSpPr txBox="1">
            <a:spLocks noChangeArrowheads="1"/>
          </p:cNvSpPr>
          <p:nvPr/>
        </p:nvSpPr>
        <p:spPr bwMode="auto">
          <a:xfrm>
            <a:off x="1397000" y="954088"/>
            <a:ext cx="6715125" cy="156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  <a:tab pos="7566025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8000"/>
              </a:lnSpc>
            </a:pPr>
            <a:r>
              <a:rPr lang="it-IT" altLang="it-IT" sz="20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Sconti per le strutture dell’eventuale consorzio e visibilità nel catalogo.</a:t>
            </a:r>
            <a:endParaRPr lang="en-GB" altLang="it-IT" sz="2000" b="1">
              <a:solidFill>
                <a:srgbClr val="000000"/>
              </a:solidFill>
              <a:latin typeface="Arial Rounded MT Bold" pitchFamily="34" charset="0"/>
              <a:cs typeface="Arial" charset="0"/>
            </a:endParaRPr>
          </a:p>
        </p:txBody>
      </p:sp>
      <p:pic>
        <p:nvPicPr>
          <p:cNvPr id="4096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08175"/>
            <a:ext cx="5964237" cy="420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51143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1925638" y="1084263"/>
            <a:ext cx="664845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927" tIns="41464" rIns="82927" bIns="4146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it-IT" altLang="it-IT" sz="17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32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Fare rete con FIAB  e gli altri stakeholders del mondo bici.</a:t>
            </a:r>
          </a:p>
          <a:p>
            <a:pPr eaLnBrk="1" hangingPunct="1"/>
            <a:endParaRPr lang="it-IT" altLang="it-IT" sz="17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  <a:p>
            <a:pPr eaLnBrk="1" hangingPunct="1"/>
            <a:endParaRPr lang="it-IT" altLang="it-IT" sz="17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3200" b="1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Come le aziende del mondo CIAB</a:t>
            </a:r>
          </a:p>
        </p:txBody>
      </p:sp>
      <p:sp>
        <p:nvSpPr>
          <p:cNvPr id="41987" name="Text Box 4"/>
          <p:cNvSpPr txBox="1">
            <a:spLocks noChangeArrowheads="1"/>
          </p:cNvSpPr>
          <p:nvPr/>
        </p:nvSpPr>
        <p:spPr bwMode="auto">
          <a:xfrm>
            <a:off x="2246313" y="569913"/>
            <a:ext cx="5656262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61938" indent="-2524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8000"/>
              </a:lnSpc>
            </a:pPr>
            <a:r>
              <a:rPr lang="it-IT" altLang="it-IT" sz="40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Inoltre….</a:t>
            </a:r>
          </a:p>
        </p:txBody>
      </p:sp>
      <p:pic>
        <p:nvPicPr>
          <p:cNvPr id="41988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763" y="3787775"/>
            <a:ext cx="478155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42327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1911350" y="1736725"/>
            <a:ext cx="6648450" cy="366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927" tIns="41464" rIns="82927" bIns="4146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it-IT" altLang="it-IT" sz="2400" b="1" dirty="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Regalerete l’assicurazione RC bici a tutti i vostri dipendenti.</a:t>
            </a:r>
          </a:p>
          <a:p>
            <a:pPr eaLnBrk="1" hangingPunct="1"/>
            <a:endParaRPr lang="it-IT" altLang="it-IT" sz="1700" b="1" dirty="0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2400" dirty="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Potrete assicurare per la RC i </a:t>
            </a:r>
            <a:r>
              <a:rPr lang="it-IT" altLang="it-IT" sz="2400" dirty="0" smtClean="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clienti </a:t>
            </a:r>
            <a:r>
              <a:rPr lang="it-IT" altLang="it-IT" sz="2400" dirty="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che usano le vostre bici o acquistano pacchetti turistici in bici.</a:t>
            </a:r>
          </a:p>
          <a:p>
            <a:pPr eaLnBrk="1" hangingPunct="1"/>
            <a:endParaRPr lang="it-IT" altLang="it-IT" sz="2400" dirty="0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2400" dirty="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Sarete assicurati per le vostre responsabilità in caso di noleggio bici o vendita pacchetti.</a:t>
            </a:r>
          </a:p>
        </p:txBody>
      </p:sp>
      <p:sp>
        <p:nvSpPr>
          <p:cNvPr id="43011" name="Text Box 4"/>
          <p:cNvSpPr txBox="1">
            <a:spLocks noChangeArrowheads="1"/>
          </p:cNvSpPr>
          <p:nvPr/>
        </p:nvSpPr>
        <p:spPr bwMode="auto">
          <a:xfrm>
            <a:off x="1355725" y="842963"/>
            <a:ext cx="4464050" cy="627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61938" indent="-2524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8000"/>
              </a:lnSpc>
            </a:pPr>
            <a:r>
              <a:rPr lang="it-IT" altLang="it-IT" sz="40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Aderendo a</a:t>
            </a:r>
          </a:p>
        </p:txBody>
      </p:sp>
      <p:pic>
        <p:nvPicPr>
          <p:cNvPr id="4301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575" y="636588"/>
            <a:ext cx="1928813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Text Box 4"/>
          <p:cNvSpPr txBox="1">
            <a:spLocks noChangeArrowheads="1"/>
          </p:cNvSpPr>
          <p:nvPr/>
        </p:nvSpPr>
        <p:spPr bwMode="auto">
          <a:xfrm>
            <a:off x="1911350" y="5643563"/>
            <a:ext cx="1958975" cy="37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61938" indent="-2524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8000"/>
              </a:lnSpc>
            </a:pPr>
            <a:r>
              <a:rPr lang="it-IT" altLang="it-IT" sz="2000" b="1">
                <a:latin typeface="Arial Rounded MT Bold" pitchFamily="34" charset="0"/>
                <a:cs typeface="Times New Roman" pitchFamily="18" charset="0"/>
              </a:rPr>
              <a:t>www.CIAB.it</a:t>
            </a:r>
          </a:p>
        </p:txBody>
      </p:sp>
    </p:spTree>
    <p:extLst>
      <p:ext uri="{BB962C8B-B14F-4D97-AF65-F5344CB8AC3E}">
        <p14:creationId xmlns:p14="http://schemas.microsoft.com/office/powerpoint/2010/main" val="39347394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1911350" y="1736725"/>
            <a:ext cx="6648450" cy="366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927" tIns="41464" rIns="82927" bIns="4146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it-IT" altLang="it-IT" sz="24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Possibilità di convenzioni con consorzi o rete di aziende</a:t>
            </a:r>
          </a:p>
          <a:p>
            <a:pPr eaLnBrk="1" hangingPunct="1"/>
            <a:endParaRPr lang="it-IT" altLang="it-IT" sz="17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240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La convenzione prende corpo con giornate assicurative omaggio sulla base del numero delle aziende aderenti.</a:t>
            </a:r>
          </a:p>
          <a:p>
            <a:pPr eaLnBrk="1" hangingPunct="1"/>
            <a:endParaRPr lang="it-IT" altLang="it-IT" sz="2400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  <a:p>
            <a:pPr eaLnBrk="1" hangingPunct="1"/>
            <a:r>
              <a:rPr lang="it-IT" altLang="it-IT" sz="2400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Formazione «mirata» da parte di CIAB e collaborazione delle associazioni FIAB sul territorio, ad es. per attività cicloturistica</a:t>
            </a:r>
          </a:p>
        </p:txBody>
      </p:sp>
      <p:sp>
        <p:nvSpPr>
          <p:cNvPr id="44035" name="Text Box 4"/>
          <p:cNvSpPr txBox="1">
            <a:spLocks noChangeArrowheads="1"/>
          </p:cNvSpPr>
          <p:nvPr/>
        </p:nvSpPr>
        <p:spPr bwMode="auto">
          <a:xfrm>
            <a:off x="1355725" y="842963"/>
            <a:ext cx="4464050" cy="627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61938" indent="-2524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33388" indent="-217488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862013" indent="-214313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1081088" indent="-219075" eaLnBrk="0" hangingPunct="0"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15382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19954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24526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2909888" indent="-219075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5488" algn="l"/>
                <a:tab pos="1446213" algn="l"/>
                <a:tab pos="2171700" algn="l"/>
                <a:tab pos="2897188" algn="l"/>
                <a:tab pos="3617913" algn="l"/>
                <a:tab pos="4343400" algn="l"/>
                <a:tab pos="5065713" algn="l"/>
                <a:tab pos="5789613" algn="l"/>
                <a:tab pos="6515100" algn="l"/>
                <a:tab pos="7237413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8000"/>
              </a:lnSpc>
            </a:pPr>
            <a:r>
              <a:rPr lang="it-IT" altLang="it-IT" sz="40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Anche per</a:t>
            </a:r>
          </a:p>
        </p:txBody>
      </p:sp>
      <p:pic>
        <p:nvPicPr>
          <p:cNvPr id="44036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575" y="636588"/>
            <a:ext cx="1928813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373530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240296" y="1515584"/>
            <a:ext cx="5286346" cy="481078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  <a:buFont typeface="Webdings" panose="05030102010509060703" pitchFamily="18" charset="2"/>
              <a:buChar char="b"/>
              <a:defRPr/>
            </a:pPr>
            <a:r>
              <a:rPr lang="it-IT" altLang="it-IT" dirty="0" smtClean="0">
                <a:latin typeface="Arial Rounded MT Bold" panose="020F0704030504030204" pitchFamily="34" charset="0"/>
              </a:rPr>
              <a:t>Calendario nazionale con i 3.000 eventi all’anno delle associazioni FIAB. </a:t>
            </a:r>
          </a:p>
          <a:p>
            <a:pPr eaLnBrk="1" hangingPunct="1">
              <a:lnSpc>
                <a:spcPct val="90000"/>
              </a:lnSpc>
              <a:buFont typeface="Webdings" panose="05030102010509060703" pitchFamily="18" charset="2"/>
              <a:buChar char="b"/>
              <a:defRPr/>
            </a:pPr>
            <a:r>
              <a:rPr lang="it-IT" altLang="it-IT" dirty="0" smtClean="0">
                <a:latin typeface="Arial Rounded MT Bold" panose="020F0704030504030204" pitchFamily="34" charset="0"/>
              </a:rPr>
              <a:t>Oltre 100.000 persone coinvolte.</a:t>
            </a:r>
          </a:p>
          <a:p>
            <a:pPr eaLnBrk="1" hangingPunct="1">
              <a:lnSpc>
                <a:spcPct val="90000"/>
              </a:lnSpc>
              <a:buFont typeface="Webdings" panose="05030102010509060703" pitchFamily="18" charset="2"/>
              <a:buChar char="b"/>
              <a:defRPr/>
            </a:pPr>
            <a:r>
              <a:rPr lang="it-IT" altLang="it-IT" dirty="0">
                <a:latin typeface="Arial Rounded MT Bold" panose="020F0704030504030204" pitchFamily="34" charset="0"/>
              </a:rPr>
              <a:t>9</a:t>
            </a:r>
            <a:r>
              <a:rPr lang="it-IT" altLang="it-IT" dirty="0" smtClean="0">
                <a:latin typeface="Arial Rounded MT Bold" panose="020F0704030504030204" pitchFamily="34" charset="0"/>
              </a:rPr>
              <a:t>0 </a:t>
            </a:r>
            <a:r>
              <a:rPr lang="it-IT" altLang="it-IT" dirty="0" err="1" smtClean="0">
                <a:latin typeface="Arial Rounded MT Bold" panose="020F0704030504030204" pitchFamily="34" charset="0"/>
              </a:rPr>
              <a:t>ciclovacanze</a:t>
            </a:r>
            <a:r>
              <a:rPr lang="it-IT" altLang="it-IT" dirty="0" smtClean="0">
                <a:latin typeface="Arial Rounded MT Bold" panose="020F0704030504030204" pitchFamily="34" charset="0"/>
              </a:rPr>
              <a:t>, 120 weekend, 16 raduni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it-IT" altLang="it-IT" sz="2000" dirty="0" smtClean="0">
              <a:latin typeface="Arial Rounded MT Bold" panose="020F0704030504030204" pitchFamily="34" charset="0"/>
            </a:endParaRPr>
          </a:p>
          <a:p>
            <a:pPr eaLnBrk="1" hangingPunct="1">
              <a:lnSpc>
                <a:spcPct val="90000"/>
              </a:lnSpc>
              <a:buFont typeface="Webdings" panose="05030102010509060703" pitchFamily="18" charset="2"/>
              <a:buChar char="b"/>
              <a:defRPr/>
            </a:pPr>
            <a:endParaRPr lang="it-IT" altLang="it-IT" sz="2000" dirty="0" smtClean="0">
              <a:latin typeface="Arial Rounded MT Bold" panose="020F0704030504030204" pitchFamily="34" charset="0"/>
            </a:endParaRPr>
          </a:p>
          <a:p>
            <a:pPr eaLnBrk="1" hangingPunct="1">
              <a:lnSpc>
                <a:spcPct val="90000"/>
              </a:lnSpc>
              <a:buFont typeface="Webdings" panose="05030102010509060703" pitchFamily="18" charset="2"/>
              <a:buChar char="b"/>
              <a:defRPr/>
            </a:pPr>
            <a:endParaRPr lang="it-IT" altLang="it-IT" sz="2000" dirty="0" smtClean="0">
              <a:latin typeface="Arial Rounded MT Bold" panose="020F070403050403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732413" y="406000"/>
            <a:ext cx="6858000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>
              <a:defRPr/>
            </a:pPr>
            <a:r>
              <a:rPr lang="it-IT" sz="4000" b="1" dirty="0">
                <a:latin typeface="Arial Rounded MT Bold" panose="020F0704030504030204" pitchFamily="34" charset="0"/>
                <a:ea typeface="+mj-ea"/>
                <a:cs typeface="+mj-cs"/>
              </a:rPr>
              <a:t>a</a:t>
            </a:r>
            <a:r>
              <a:rPr lang="it-IT" sz="4000" b="1" dirty="0" smtClean="0">
                <a:latin typeface="Arial Rounded MT Bold" panose="020F0704030504030204" pitchFamily="34" charset="0"/>
                <a:ea typeface="+mj-ea"/>
                <a:cs typeface="+mj-cs"/>
              </a:rPr>
              <a:t>ndiamoinbici.it</a:t>
            </a:r>
            <a:endParaRPr lang="it-IT" sz="4000" b="1" dirty="0">
              <a:latin typeface="Arial Rounded MT Bold" panose="020F0704030504030204" pitchFamily="34" charset="0"/>
              <a:ea typeface="+mj-ea"/>
              <a:cs typeface="+mj-cs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711" y="1933305"/>
            <a:ext cx="3675402" cy="2535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86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1"/>
          <p:cNvSpPr txBox="1">
            <a:spLocks noChangeArrowheads="1"/>
          </p:cNvSpPr>
          <p:nvPr/>
        </p:nvSpPr>
        <p:spPr bwMode="auto">
          <a:xfrm>
            <a:off x="1271588" y="1390650"/>
            <a:ext cx="7116762" cy="75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249238" indent="-239713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8000"/>
              </a:lnSpc>
            </a:pPr>
            <a:r>
              <a:rPr lang="it-IT" altLang="it-IT" sz="20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Operare per la </a:t>
            </a:r>
            <a:r>
              <a:rPr lang="it-IT" altLang="it-IT" sz="2000" b="1" u="sng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creazione di itinerari</a:t>
            </a:r>
            <a:r>
              <a:rPr lang="it-IT" altLang="it-IT" sz="20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 di qualità da mettere in rete con gli altri di livello nazionale o internazionale</a:t>
            </a:r>
            <a:endParaRPr lang="it-IT" altLang="it-IT" sz="2000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639763" y="203200"/>
            <a:ext cx="8378825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85" tIns="43443" rIns="86885" bIns="43443">
            <a:spAutoFit/>
          </a:bodyPr>
          <a:lstStyle>
            <a:lvl1pPr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it-IT" altLang="it-IT" sz="32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Il ruolo degli operatori economici </a:t>
            </a:r>
          </a:p>
          <a:p>
            <a:pPr algn="ctr" eaLnBrk="1" hangingPunct="1"/>
            <a:r>
              <a:rPr lang="it-IT" altLang="it-IT" sz="32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e turistici</a:t>
            </a:r>
            <a:endParaRPr lang="it-IT" altLang="it-IT" sz="3200">
              <a:solidFill>
                <a:srgbClr val="000000"/>
              </a:solidFill>
              <a:latin typeface="Arial Rounded MT Bold" pitchFamily="34" charset="0"/>
              <a:cs typeface="Arial" charset="0"/>
            </a:endParaRPr>
          </a:p>
        </p:txBody>
      </p:sp>
      <p:sp>
        <p:nvSpPr>
          <p:cNvPr id="45060" name="Text Box 5"/>
          <p:cNvSpPr txBox="1">
            <a:spLocks noChangeArrowheads="1"/>
          </p:cNvSpPr>
          <p:nvPr/>
        </p:nvSpPr>
        <p:spPr bwMode="auto">
          <a:xfrm>
            <a:off x="769938" y="2316163"/>
            <a:ext cx="8162925" cy="63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85" tIns="43443" rIns="86885" bIns="43443">
            <a:spAutoFit/>
          </a:bodyPr>
          <a:lstStyle>
            <a:lvl1pPr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8000"/>
              </a:lnSpc>
            </a:pPr>
            <a:r>
              <a:rPr lang="it-IT" altLang="it-IT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Favorire le </a:t>
            </a:r>
            <a:r>
              <a:rPr lang="it-IT" altLang="it-IT" b="1" u="sng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iniziative pubbliche</a:t>
            </a:r>
            <a:r>
              <a:rPr lang="it-IT" altLang="it-IT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 a favore della bicicletta per rendere il proprio territorio «bike friendly»</a:t>
            </a:r>
          </a:p>
        </p:txBody>
      </p:sp>
      <p:sp>
        <p:nvSpPr>
          <p:cNvPr id="45061" name="Text Box 6"/>
          <p:cNvSpPr txBox="1">
            <a:spLocks noChangeArrowheads="1"/>
          </p:cNvSpPr>
          <p:nvPr/>
        </p:nvSpPr>
        <p:spPr bwMode="auto">
          <a:xfrm>
            <a:off x="896938" y="3275013"/>
            <a:ext cx="7675562" cy="69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85" tIns="43443" rIns="86885" bIns="43443">
            <a:spAutoFit/>
          </a:bodyPr>
          <a:lstStyle>
            <a:lvl1pPr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8000"/>
              </a:lnSpc>
            </a:pPr>
            <a:r>
              <a:rPr lang="it-IT" altLang="it-IT" sz="20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Favorire </a:t>
            </a:r>
            <a:r>
              <a:rPr lang="it-IT" altLang="it-IT" sz="2000" b="1" u="sng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l’intermodalità tra bici e mezzi pubblici</a:t>
            </a:r>
            <a:r>
              <a:rPr lang="it-IT" altLang="it-IT" sz="20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 </a:t>
            </a:r>
          </a:p>
          <a:p>
            <a:pPr eaLnBrk="1" hangingPunct="1">
              <a:lnSpc>
                <a:spcPct val="98000"/>
              </a:lnSpc>
            </a:pPr>
            <a:r>
              <a:rPr lang="it-IT" altLang="it-IT" sz="20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(treni, traghetti, autobus, funivie)</a:t>
            </a:r>
          </a:p>
        </p:txBody>
      </p:sp>
      <p:sp>
        <p:nvSpPr>
          <p:cNvPr id="45062" name="Text Box 8"/>
          <p:cNvSpPr txBox="1">
            <a:spLocks noChangeArrowheads="1"/>
          </p:cNvSpPr>
          <p:nvPr/>
        </p:nvSpPr>
        <p:spPr bwMode="auto">
          <a:xfrm>
            <a:off x="763588" y="4392613"/>
            <a:ext cx="7580312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885" tIns="43443" rIns="86885" bIns="43443">
            <a:spAutoFit/>
          </a:bodyPr>
          <a:lstStyle>
            <a:lvl1pPr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it-IT" altLang="it-IT" sz="2000" b="1" u="sng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Combattere situazioni di degrado</a:t>
            </a:r>
            <a:r>
              <a:rPr lang="it-IT" altLang="it-IT" sz="20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 come discariche abusive, </a:t>
            </a:r>
          </a:p>
          <a:p>
            <a:pPr eaLnBrk="1" hangingPunct="1"/>
            <a:r>
              <a:rPr lang="it-IT" altLang="it-IT" sz="2000" b="1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incuria, randagismo, mala amministrazione</a:t>
            </a:r>
          </a:p>
        </p:txBody>
      </p:sp>
      <p:sp>
        <p:nvSpPr>
          <p:cNvPr id="45063" name="Text Box 8"/>
          <p:cNvSpPr txBox="1">
            <a:spLocks noChangeArrowheads="1"/>
          </p:cNvSpPr>
          <p:nvPr/>
        </p:nvSpPr>
        <p:spPr bwMode="auto">
          <a:xfrm>
            <a:off x="763588" y="5400675"/>
            <a:ext cx="7515225" cy="39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885" tIns="43443" rIns="86885" bIns="43443">
            <a:spAutoFit/>
          </a:bodyPr>
          <a:lstStyle>
            <a:lvl1pPr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2703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27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it-IT" altLang="it-IT" sz="2000" b="1" u="sng">
                <a:solidFill>
                  <a:srgbClr val="000000"/>
                </a:solidFill>
                <a:latin typeface="Arial Rounded MT Bold" pitchFamily="34" charset="0"/>
                <a:cs typeface="Times New Roman" pitchFamily="18" charset="0"/>
              </a:rPr>
              <a:t>Pensare a proposte e servizi specifici per i «Silver Cyclists»</a:t>
            </a:r>
            <a:endParaRPr lang="it-IT" altLang="it-IT" sz="2000" b="1">
              <a:solidFill>
                <a:srgbClr val="000000"/>
              </a:solidFill>
              <a:latin typeface="Arial Rounded MT Bold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7307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Immagine 1" descr="logo_istituzFUL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79" y="2275704"/>
            <a:ext cx="3565525" cy="177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ZoneTexte 733301"/>
          <p:cNvSpPr txBox="1">
            <a:spLocks noChangeArrowheads="1"/>
          </p:cNvSpPr>
          <p:nvPr/>
        </p:nvSpPr>
        <p:spPr bwMode="auto">
          <a:xfrm>
            <a:off x="5414917" y="2496474"/>
            <a:ext cx="2530598" cy="2843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914400" eaLnBrk="1" hangingPunct="1">
              <a:lnSpc>
                <a:spcPts val="1525"/>
              </a:lnSpc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1400" dirty="0">
                <a:solidFill>
                  <a:srgbClr val="0E4383"/>
                </a:solidFill>
                <a:latin typeface="Arial" charset="0"/>
                <a:cs typeface="Arial" charset="0"/>
              </a:rPr>
              <a:t>via </a:t>
            </a:r>
            <a:r>
              <a:rPr lang="it-IT" altLang="it-IT" sz="14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Caviglia 3/a</a:t>
            </a:r>
            <a:endParaRPr lang="it-IT" altLang="it-IT" sz="1400" dirty="0">
              <a:solidFill>
                <a:srgbClr val="0E4383"/>
              </a:solidFill>
              <a:latin typeface="Arial" charset="0"/>
              <a:cs typeface="Arial" charset="0"/>
            </a:endParaRPr>
          </a:p>
          <a:p>
            <a:pPr defTabSz="914400" eaLnBrk="1" hangingPunct="1">
              <a:lnSpc>
                <a:spcPts val="1125"/>
              </a:lnSpc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14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20139 </a:t>
            </a:r>
            <a:r>
              <a:rPr lang="it-IT" altLang="it-IT" sz="1400" dirty="0">
                <a:solidFill>
                  <a:srgbClr val="0E4383"/>
                </a:solidFill>
                <a:latin typeface="Arial" charset="0"/>
                <a:cs typeface="Arial" charset="0"/>
              </a:rPr>
              <a:t>Milano</a:t>
            </a:r>
          </a:p>
          <a:p>
            <a:pPr defTabSz="914400" eaLnBrk="1" hangingPunct="1">
              <a:lnSpc>
                <a:spcPts val="1125"/>
              </a:lnSpc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14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Tel. 02-84073149</a:t>
            </a:r>
            <a:br>
              <a:rPr lang="it-IT" altLang="it-IT" sz="1400" dirty="0" smtClean="0">
                <a:solidFill>
                  <a:srgbClr val="0E4383"/>
                </a:solidFill>
                <a:latin typeface="Arial" charset="0"/>
                <a:cs typeface="Arial" charset="0"/>
              </a:rPr>
            </a:br>
            <a:endParaRPr lang="it-IT" altLang="it-IT" sz="1400" dirty="0" smtClean="0">
              <a:solidFill>
                <a:srgbClr val="0E4383"/>
              </a:solidFill>
              <a:latin typeface="Arial" charset="0"/>
              <a:cs typeface="Arial" charset="0"/>
            </a:endParaRPr>
          </a:p>
          <a:p>
            <a:pPr defTabSz="914400" eaLnBrk="1" hangingPunct="1">
              <a:lnSpc>
                <a:spcPts val="1125"/>
              </a:lnSpc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1400" dirty="0" smtClean="0">
                <a:solidFill>
                  <a:srgbClr val="0E4383"/>
                </a:solidFill>
                <a:latin typeface="Arial" charset="0"/>
                <a:cs typeface="Arial" charset="0"/>
                <a:hlinkClick r:id="rId3"/>
              </a:rPr>
              <a:t>www.fiab-onlus</a:t>
            </a:r>
            <a:endParaRPr lang="it-IT" altLang="it-IT" sz="1400" dirty="0">
              <a:solidFill>
                <a:srgbClr val="0E4383"/>
              </a:solidFill>
              <a:latin typeface="Arial" charset="0"/>
              <a:cs typeface="Arial" charset="0"/>
            </a:endParaRPr>
          </a:p>
          <a:p>
            <a:pPr defTabSz="914400" eaLnBrk="1" hangingPunct="1">
              <a:lnSpc>
                <a:spcPts val="1125"/>
              </a:lnSpc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1400" dirty="0">
                <a:solidFill>
                  <a:srgbClr val="0E4383"/>
                </a:solidFill>
                <a:latin typeface="Arial" charset="0"/>
                <a:cs typeface="Arial" charset="0"/>
                <a:hlinkClick r:id="rId4"/>
              </a:rPr>
              <a:t>info@fiab-onlus.it</a:t>
            </a:r>
            <a:endParaRPr lang="it-IT" altLang="it-IT" sz="1400" dirty="0">
              <a:solidFill>
                <a:srgbClr val="0E4383"/>
              </a:solidFill>
              <a:latin typeface="Arial" charset="0"/>
              <a:cs typeface="Arial" charset="0"/>
            </a:endParaRPr>
          </a:p>
          <a:p>
            <a:pPr defTabSz="914400" eaLnBrk="1" hangingPunct="1">
              <a:lnSpc>
                <a:spcPts val="1125"/>
              </a:lnSpc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endParaRPr lang="it-IT" altLang="it-IT" sz="1400" dirty="0">
              <a:solidFill>
                <a:srgbClr val="0E4383"/>
              </a:solidFill>
              <a:latin typeface="Arial" charset="0"/>
              <a:cs typeface="Arial" charset="0"/>
            </a:endParaRPr>
          </a:p>
          <a:p>
            <a:pPr defTabSz="914400" eaLnBrk="1" hangingPunct="1">
              <a:lnSpc>
                <a:spcPts val="1125"/>
              </a:lnSpc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endParaRPr lang="it-IT" altLang="it-IT" sz="1600" dirty="0">
              <a:solidFill>
                <a:srgbClr val="0E4383"/>
              </a:solidFill>
              <a:latin typeface="Arial" charset="0"/>
              <a:cs typeface="Arial" charset="0"/>
            </a:endParaRPr>
          </a:p>
          <a:p>
            <a:pPr defTabSz="914400" eaLnBrk="1" hangingPunct="1">
              <a:lnSpc>
                <a:spcPts val="1125"/>
              </a:lnSpc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endParaRPr lang="it-IT" altLang="it-IT" sz="1600" dirty="0">
              <a:solidFill>
                <a:srgbClr val="0E4383"/>
              </a:solidFill>
              <a:latin typeface="Arial" charset="0"/>
              <a:cs typeface="Arial" charset="0"/>
            </a:endParaRPr>
          </a:p>
          <a:p>
            <a:pPr defTabSz="914400" eaLnBrk="1" hangingPunct="1">
              <a:lnSpc>
                <a:spcPts val="1125"/>
              </a:lnSpc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r>
              <a:rPr lang="it-IT" altLang="it-IT" sz="2000" b="1" dirty="0">
                <a:solidFill>
                  <a:srgbClr val="0E4383"/>
                </a:solidFill>
                <a:latin typeface="Arial" charset="0"/>
                <a:cs typeface="Arial" charset="0"/>
              </a:rPr>
              <a:t>Michele Mutterle</a:t>
            </a:r>
          </a:p>
          <a:p>
            <a:pPr defTabSz="914400" eaLnBrk="1" hangingPunct="1">
              <a:lnSpc>
                <a:spcPts val="1125"/>
              </a:lnSpc>
              <a:spcBef>
                <a:spcPct val="35000"/>
              </a:spcBef>
              <a:buClr>
                <a:srgbClr val="F7B100"/>
              </a:buClr>
            </a:pPr>
            <a:r>
              <a:rPr lang="it-IT" altLang="it-IT" sz="2000" dirty="0">
                <a:solidFill>
                  <a:srgbClr val="0E4383"/>
                </a:solidFill>
                <a:latin typeface="Arial" charset="0"/>
                <a:cs typeface="Arial" charset="0"/>
              </a:rPr>
              <a:t>Tel.: 339-7007544</a:t>
            </a:r>
          </a:p>
          <a:p>
            <a:pPr defTabSz="914400" eaLnBrk="1" hangingPunct="1">
              <a:lnSpc>
                <a:spcPts val="1125"/>
              </a:lnSpc>
              <a:spcBef>
                <a:spcPct val="35000"/>
              </a:spcBef>
              <a:buClr>
                <a:srgbClr val="F7B100"/>
              </a:buClr>
            </a:pPr>
            <a:r>
              <a:rPr lang="it-IT" altLang="it-IT" sz="2000" dirty="0" smtClean="0">
                <a:solidFill>
                  <a:srgbClr val="0E4383"/>
                </a:solidFill>
                <a:latin typeface="Arial" charset="0"/>
                <a:cs typeface="Arial" charset="0"/>
              </a:rPr>
              <a:t>info@fiab-onlus.it</a:t>
            </a:r>
            <a:endParaRPr lang="it-IT" altLang="it-IT" sz="2000" dirty="0">
              <a:solidFill>
                <a:srgbClr val="0E4383"/>
              </a:solidFill>
              <a:latin typeface="Arial" charset="0"/>
              <a:cs typeface="Arial" charset="0"/>
            </a:endParaRPr>
          </a:p>
          <a:p>
            <a:pPr defTabSz="914400" eaLnBrk="1" hangingPunct="1">
              <a:lnSpc>
                <a:spcPts val="1125"/>
              </a:lnSpc>
              <a:spcBef>
                <a:spcPct val="35000"/>
              </a:spcBef>
              <a:buClr>
                <a:srgbClr val="F7B100"/>
              </a:buClr>
              <a:buFont typeface="Wingdings" pitchFamily="2" charset="2"/>
              <a:buNone/>
            </a:pPr>
            <a:endParaRPr lang="it-IT" altLang="it-IT" sz="1600" dirty="0">
              <a:solidFill>
                <a:srgbClr val="0E4383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816747" y="803330"/>
            <a:ext cx="6809172" cy="109649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90000"/>
              </a:lnSpc>
              <a:buNone/>
              <a:defRPr/>
            </a:pPr>
            <a:r>
              <a:rPr lang="it-IT" altLang="it-IT" sz="2800" dirty="0" smtClean="0">
                <a:latin typeface="Arial Rounded MT Bold" panose="020F0704030504030204" pitchFamily="34" charset="0"/>
              </a:rPr>
              <a:t>GRAZIE </a:t>
            </a:r>
            <a:r>
              <a:rPr lang="it-IT" altLang="it-IT" sz="2800" smtClean="0">
                <a:latin typeface="Arial Rounded MT Bold" panose="020F0704030504030204" pitchFamily="34" charset="0"/>
              </a:rPr>
              <a:t>per l’attenzione</a:t>
            </a:r>
            <a:r>
              <a:rPr lang="it-IT" altLang="it-IT" sz="2800" dirty="0" smtClean="0">
                <a:latin typeface="Arial Rounded MT Bold" panose="020F0704030504030204" pitchFamily="34" charset="0"/>
              </a:rPr>
              <a:t>!</a:t>
            </a:r>
          </a:p>
          <a:p>
            <a:pPr algn="ctr" eaLnBrk="1" hangingPunct="1">
              <a:lnSpc>
                <a:spcPct val="90000"/>
              </a:lnSpc>
              <a:buFont typeface="Webdings" panose="05030102010509060703" pitchFamily="18" charset="2"/>
              <a:buChar char="b"/>
              <a:defRPr/>
            </a:pPr>
            <a:endParaRPr lang="it-IT" altLang="it-IT" sz="2000" dirty="0" smtClean="0">
              <a:latin typeface="Arial Rounded MT Bold" panose="020F0704030504030204" pitchFamily="34" charset="0"/>
            </a:endParaRPr>
          </a:p>
          <a:p>
            <a:pPr algn="ctr" eaLnBrk="1" hangingPunct="1">
              <a:lnSpc>
                <a:spcPct val="90000"/>
              </a:lnSpc>
              <a:buFont typeface="Webdings" panose="05030102010509060703" pitchFamily="18" charset="2"/>
              <a:buChar char="b"/>
              <a:defRPr/>
            </a:pPr>
            <a:endParaRPr lang="it-IT" altLang="it-IT" sz="2000" dirty="0" smtClean="0">
              <a:latin typeface="Arial Rounded MT Bold" panose="020F0704030504030204" pitchFamily="34" charset="0"/>
            </a:endParaRPr>
          </a:p>
          <a:p>
            <a:pPr algn="ctr" eaLnBrk="1" hangingPunct="1">
              <a:lnSpc>
                <a:spcPct val="90000"/>
              </a:lnSpc>
              <a:buFont typeface="Webdings" panose="05030102010509060703" pitchFamily="18" charset="2"/>
              <a:buChar char="b"/>
              <a:defRPr/>
            </a:pPr>
            <a:endParaRPr lang="it-IT" altLang="it-IT" sz="2000" dirty="0" smtClean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97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116624" y="1916113"/>
            <a:ext cx="698402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it-IT" altLang="it-IT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500332" y="667545"/>
            <a:ext cx="8350370" cy="808037"/>
          </a:xfrm>
          <a:prstGeom prst="rect">
            <a:avLst/>
          </a:prstGeom>
          <a:noFill/>
          <a:ln/>
        </p:spPr>
        <p:txBody>
          <a:bodyPr/>
          <a:lstStyle/>
          <a:p>
            <a:pPr algn="ctr" eaLnBrk="0">
              <a:defRPr/>
            </a:pPr>
            <a:r>
              <a:rPr lang="it-IT" sz="3600" b="1" dirty="0">
                <a:latin typeface="Arial Rounded MT Bold" panose="020F0704030504030204" pitchFamily="34" charset="0"/>
                <a:ea typeface="+mj-ea"/>
                <a:cs typeface="+mj-cs"/>
              </a:rPr>
              <a:t>Perché parlare di </a:t>
            </a:r>
            <a:r>
              <a:rPr lang="it-IT" sz="3600" b="1" dirty="0" smtClean="0">
                <a:latin typeface="Arial Rounded MT Bold" panose="020F0704030504030204" pitchFamily="34" charset="0"/>
                <a:ea typeface="+mj-ea"/>
                <a:cs typeface="+mj-cs"/>
              </a:rPr>
              <a:t>turismo in bici?</a:t>
            </a:r>
            <a:endParaRPr lang="it-IT" sz="3600" b="1" dirty="0">
              <a:latin typeface="Arial Rounded MT Bold" panose="020F0704030504030204" pitchFamily="34" charset="0"/>
              <a:ea typeface="+mj-ea"/>
              <a:cs typeface="+mj-cs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915133" y="1557189"/>
            <a:ext cx="7231674" cy="452495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it-IT" sz="2400" b="1" dirty="0">
                <a:solidFill>
                  <a:srgbClr val="003399"/>
                </a:solidFill>
                <a:latin typeface="+mn-lt"/>
                <a:ea typeface="+mj-ea"/>
                <a:cs typeface="+mj-cs"/>
              </a:rPr>
              <a:t>  </a:t>
            </a:r>
            <a:r>
              <a:rPr lang="it-IT" sz="2400" b="1" dirty="0" smtClean="0">
                <a:latin typeface="Arial Rounded MT Bold" panose="020F0704030504030204" pitchFamily="34" charset="0"/>
                <a:ea typeface="+mj-ea"/>
                <a:cs typeface="+mj-cs"/>
              </a:rPr>
              <a:t>Ciclisti come le lucciole. Sono indicatori di ambiente sano e a misura d’uomo</a:t>
            </a:r>
            <a:endParaRPr lang="it-IT" sz="2400" b="1" dirty="0">
              <a:latin typeface="Arial Rounded MT Bold" panose="020F0704030504030204" pitchFamily="34" charset="0"/>
              <a:ea typeface="+mj-ea"/>
              <a:cs typeface="+mj-cs"/>
            </a:endParaRPr>
          </a:p>
          <a:p>
            <a:pPr>
              <a:spcBef>
                <a:spcPct val="50000"/>
              </a:spcBef>
              <a:buFontTx/>
              <a:buChar char="•"/>
              <a:defRPr/>
            </a:pPr>
            <a:endParaRPr lang="it-IT" sz="2400" b="1" dirty="0">
              <a:latin typeface="Arial Rounded MT Bold" panose="020F0704030504030204" pitchFamily="34" charset="0"/>
              <a:ea typeface="+mj-ea"/>
              <a:cs typeface="+mj-cs"/>
            </a:endParaRP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it-IT" sz="2400" b="1" dirty="0" smtClean="0">
                <a:latin typeface="Arial Rounded MT Bold" panose="020F0704030504030204" pitchFamily="34" charset="0"/>
                <a:ea typeface="+mj-ea"/>
                <a:cs typeface="+mj-cs"/>
              </a:rPr>
              <a:t> per destagionalizzare </a:t>
            </a:r>
            <a:br>
              <a:rPr lang="it-IT" sz="2400" b="1" dirty="0" smtClean="0">
                <a:latin typeface="Arial Rounded MT Bold" panose="020F0704030504030204" pitchFamily="34" charset="0"/>
                <a:ea typeface="+mj-ea"/>
                <a:cs typeface="+mj-cs"/>
              </a:rPr>
            </a:br>
            <a:r>
              <a:rPr lang="it-IT" sz="2400" b="1" dirty="0" smtClean="0">
                <a:latin typeface="Arial Rounded MT Bold" panose="020F0704030504030204" pitchFamily="34" charset="0"/>
                <a:ea typeface="+mj-ea"/>
                <a:cs typeface="+mj-cs"/>
              </a:rPr>
              <a:t>l’offerta turistica</a:t>
            </a:r>
            <a:endParaRPr lang="it-IT" sz="2400" b="1" dirty="0">
              <a:latin typeface="Arial Rounded MT Bold" panose="020F0704030504030204" pitchFamily="34" charset="0"/>
              <a:ea typeface="+mj-ea"/>
              <a:cs typeface="+mj-cs"/>
            </a:endParaRPr>
          </a:p>
          <a:p>
            <a:pPr>
              <a:spcBef>
                <a:spcPct val="50000"/>
              </a:spcBef>
              <a:buFontTx/>
              <a:buChar char="•"/>
              <a:defRPr/>
            </a:pPr>
            <a:endParaRPr lang="it-IT" sz="2400" b="1" dirty="0">
              <a:latin typeface="Arial Rounded MT Bold" panose="020F0704030504030204" pitchFamily="34" charset="0"/>
              <a:ea typeface="+mj-ea"/>
              <a:cs typeface="+mj-cs"/>
            </a:endParaRP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it-IT" sz="2400" b="1" dirty="0">
                <a:latin typeface="Arial Rounded MT Bold" panose="020F0704030504030204" pitchFamily="34" charset="0"/>
                <a:ea typeface="+mj-ea"/>
                <a:cs typeface="+mj-cs"/>
              </a:rPr>
              <a:t> perché </a:t>
            </a:r>
            <a:r>
              <a:rPr lang="it-IT" sz="2400" b="1" dirty="0" smtClean="0">
                <a:latin typeface="Arial Rounded MT Bold" panose="020F0704030504030204" pitchFamily="34" charset="0"/>
                <a:ea typeface="+mj-ea"/>
                <a:cs typeface="+mj-cs"/>
              </a:rPr>
              <a:t>si tratta di una forma </a:t>
            </a:r>
            <a:br>
              <a:rPr lang="it-IT" sz="2400" b="1" dirty="0" smtClean="0">
                <a:latin typeface="Arial Rounded MT Bold" panose="020F0704030504030204" pitchFamily="34" charset="0"/>
                <a:ea typeface="+mj-ea"/>
                <a:cs typeface="+mj-cs"/>
              </a:rPr>
            </a:br>
            <a:r>
              <a:rPr lang="it-IT" sz="2400" b="1" dirty="0" smtClean="0">
                <a:latin typeface="Arial Rounded MT Bold" panose="020F0704030504030204" pitchFamily="34" charset="0"/>
                <a:ea typeface="+mj-ea"/>
                <a:cs typeface="+mj-cs"/>
              </a:rPr>
              <a:t>di turismo </a:t>
            </a:r>
            <a:r>
              <a:rPr lang="it-IT" sz="2400" b="1" dirty="0">
                <a:latin typeface="Arial Rounded MT Bold" panose="020F0704030504030204" pitchFamily="34" charset="0"/>
                <a:ea typeface="+mj-ea"/>
                <a:cs typeface="+mj-cs"/>
              </a:rPr>
              <a:t>in crescita </a:t>
            </a:r>
            <a:r>
              <a:rPr lang="it-IT" sz="2400" b="1" dirty="0" smtClean="0">
                <a:latin typeface="Arial Rounded MT Bold" panose="020F0704030504030204" pitchFamily="34" charset="0"/>
                <a:ea typeface="+mj-ea"/>
                <a:cs typeface="+mj-cs"/>
              </a:rPr>
              <a:t>e permette di raggiungere nuovi target</a:t>
            </a:r>
            <a:br>
              <a:rPr lang="it-IT" sz="2400" b="1" dirty="0" smtClean="0">
                <a:latin typeface="Arial Rounded MT Bold" panose="020F0704030504030204" pitchFamily="34" charset="0"/>
                <a:ea typeface="+mj-ea"/>
                <a:cs typeface="+mj-cs"/>
              </a:rPr>
            </a:br>
            <a:endParaRPr lang="it-IT" sz="2400" b="1" dirty="0">
              <a:latin typeface="Arial Rounded MT Bold" panose="020F0704030504030204" pitchFamily="34" charset="0"/>
              <a:ea typeface="+mj-ea"/>
              <a:cs typeface="+mj-cs"/>
            </a:endParaRPr>
          </a:p>
        </p:txBody>
      </p:sp>
      <p:pic>
        <p:nvPicPr>
          <p:cNvPr id="6" name="Picture 6" descr="http://www.amoreepsiche.it/foto/67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204" y="2365540"/>
            <a:ext cx="3422894" cy="2132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531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"/>
          <p:cNvSpPr txBox="1">
            <a:spLocks noChangeArrowheads="1"/>
          </p:cNvSpPr>
          <p:nvPr/>
        </p:nvSpPr>
        <p:spPr bwMode="auto">
          <a:xfrm>
            <a:off x="1468316" y="2613026"/>
            <a:ext cx="6532685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/>
            <a:endParaRPr lang="it-IT" altLang="it-IT"/>
          </a:p>
        </p:txBody>
      </p:sp>
      <p:sp>
        <p:nvSpPr>
          <p:cNvPr id="5123" name="Text Box 2"/>
          <p:cNvSpPr txBox="1">
            <a:spLocks noChangeArrowheads="1"/>
          </p:cNvSpPr>
          <p:nvPr/>
        </p:nvSpPr>
        <p:spPr bwMode="auto">
          <a:xfrm>
            <a:off x="491705" y="536250"/>
            <a:ext cx="8453325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>
              <a:lnSpc>
                <a:spcPct val="90000"/>
              </a:lnSpc>
            </a:pPr>
            <a:r>
              <a:rPr lang="it-IT" altLang="it-IT" sz="32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Quando si fa turismo in bicicletta?</a:t>
            </a:r>
            <a:endParaRPr lang="en-GB" altLang="it-IT" sz="2700" b="1" dirty="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05900" y="5020573"/>
            <a:ext cx="8717412" cy="1017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>
              <a:lnSpc>
                <a:spcPct val="98000"/>
              </a:lnSpc>
              <a:spcAft>
                <a:spcPts val="813"/>
              </a:spcAft>
            </a:pPr>
            <a:r>
              <a:rPr lang="it-IT" altLang="it-IT" sz="28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Da uno studio francese con oltre 100 contatori automatici lungo le </a:t>
            </a:r>
            <a:r>
              <a:rPr lang="it-IT" altLang="it-IT" sz="2800" b="1" dirty="0" err="1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ciclovie</a:t>
            </a:r>
            <a:r>
              <a:rPr lang="it-IT" altLang="it-IT" sz="28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 nazionali</a:t>
            </a:r>
            <a:endParaRPr lang="it-IT" altLang="it-IT" sz="2800" b="1" dirty="0">
              <a:solidFill>
                <a:srgbClr val="000000"/>
              </a:solidFill>
              <a:latin typeface="Arial Rounded MT Bold" panose="020F0704030504030204" pitchFamily="34" charset="0"/>
              <a:cs typeface="Times New Roman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00" y="1566864"/>
            <a:ext cx="8286009" cy="327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73659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464665" y="4746896"/>
            <a:ext cx="8532686" cy="1231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it-IT" sz="2400" b="1" dirty="0" smtClean="0">
              <a:latin typeface="Arial Rounded MT Bold" panose="020F0704030504030204" pitchFamily="34" charset="0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it-IT" sz="2000" b="1" dirty="0" smtClean="0">
                <a:latin typeface="Arial Rounded MT Bold" panose="020F0704030504030204" pitchFamily="34" charset="0"/>
              </a:rPr>
              <a:t>In estate 60 % stranieri (di più al nord), 40 % italiani. In primavera ed autunno le percentuali si invertono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200400" y="425035"/>
            <a:ext cx="5796951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it-IT" altLang="it-IT" sz="32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Ricerca ENIT 2014</a:t>
            </a:r>
          </a:p>
          <a:p>
            <a:pPr algn="ctr" eaLnBrk="1">
              <a:lnSpc>
                <a:spcPct val="90000"/>
              </a:lnSpc>
            </a:pPr>
            <a:r>
              <a:rPr lang="it-IT" altLang="it-IT" sz="24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Il profilo del Cicloturista in Italia</a:t>
            </a:r>
            <a:endParaRPr lang="en-GB" altLang="it-IT" sz="2400" b="1" dirty="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6" name="Immagin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025" y="632997"/>
            <a:ext cx="21621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515379" y="1448704"/>
            <a:ext cx="7513608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it-IT" altLang="it-IT" sz="32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Il ciclista per le 4 stagioni</a:t>
            </a:r>
            <a:endParaRPr lang="en-GB" altLang="it-IT" sz="2400" b="1" dirty="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32770" name="Picture 2" descr="Risultati immagini per cicloturismo ottob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9351" y="2070341"/>
            <a:ext cx="4063977" cy="3046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151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210765" y="1452412"/>
            <a:ext cx="6664487" cy="2709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it-IT" sz="2000" dirty="0" smtClean="0">
                <a:latin typeface="Arial Rounded MT Bold" panose="020F0704030504030204" pitchFamily="34" charset="0"/>
              </a:rPr>
              <a:t>struttura </a:t>
            </a:r>
            <a:r>
              <a:rPr lang="it-IT" sz="2000" dirty="0">
                <a:latin typeface="Arial Rounded MT Bold" panose="020F0704030504030204" pitchFamily="34" charset="0"/>
              </a:rPr>
              <a:t>alberghiera </a:t>
            </a:r>
            <a:r>
              <a:rPr lang="it-IT" sz="2000" dirty="0" smtClean="0">
                <a:latin typeface="Arial Rounded MT Bold" panose="020F0704030504030204" pitchFamily="34" charset="0"/>
              </a:rPr>
              <a:t>tre stelle o </a:t>
            </a:r>
            <a:r>
              <a:rPr lang="it-IT" sz="2000" dirty="0" err="1" smtClean="0">
                <a:latin typeface="Arial Rounded MT Bold" panose="020F0704030504030204" pitchFamily="34" charset="0"/>
              </a:rPr>
              <a:t>sup</a:t>
            </a:r>
            <a:r>
              <a:rPr lang="it-IT" sz="2000" dirty="0" smtClean="0">
                <a:latin typeface="Arial Rounded MT Bold" panose="020F0704030504030204" pitchFamily="34" charset="0"/>
              </a:rPr>
              <a:t>.(20,5%)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it-IT" sz="2000" dirty="0" smtClean="0">
                <a:latin typeface="Arial Rounded MT Bold" panose="020F0704030504030204" pitchFamily="34" charset="0"/>
              </a:rPr>
              <a:t>agriturismo </a:t>
            </a:r>
            <a:r>
              <a:rPr lang="it-IT" sz="2000" dirty="0">
                <a:latin typeface="Arial Rounded MT Bold" panose="020F0704030504030204" pitchFamily="34" charset="0"/>
              </a:rPr>
              <a:t>(19,5%) </a:t>
            </a:r>
            <a:endParaRPr lang="it-IT" sz="2000" dirty="0" smtClean="0">
              <a:latin typeface="Arial Rounded MT Bold" panose="020F0704030504030204" pitchFamily="34" charset="0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it-IT" sz="2000" dirty="0" err="1" smtClean="0">
                <a:latin typeface="Arial Rounded MT Bold" panose="020F0704030504030204" pitchFamily="34" charset="0"/>
              </a:rPr>
              <a:t>b&amp;b</a:t>
            </a:r>
            <a:r>
              <a:rPr lang="it-IT" sz="2000" dirty="0" smtClean="0">
                <a:latin typeface="Arial Rounded MT Bold" panose="020F0704030504030204" pitchFamily="34" charset="0"/>
              </a:rPr>
              <a:t> </a:t>
            </a:r>
            <a:r>
              <a:rPr lang="it-IT" sz="2000" dirty="0">
                <a:latin typeface="Arial Rounded MT Bold" panose="020F0704030504030204" pitchFamily="34" charset="0"/>
              </a:rPr>
              <a:t>(18,5</a:t>
            </a:r>
            <a:r>
              <a:rPr lang="it-IT" sz="2000" dirty="0" smtClean="0">
                <a:latin typeface="Arial Rounded MT Bold" panose="020F0704030504030204" pitchFamily="34" charset="0"/>
              </a:rPr>
              <a:t>%)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it-IT" sz="2000" dirty="0" smtClean="0">
                <a:latin typeface="Arial Rounded MT Bold" panose="020F0704030504030204" pitchFamily="34" charset="0"/>
              </a:rPr>
              <a:t>appartamento </a:t>
            </a:r>
            <a:r>
              <a:rPr lang="it-IT" sz="2000" dirty="0">
                <a:latin typeface="Arial Rounded MT Bold" panose="020F0704030504030204" pitchFamily="34" charset="0"/>
              </a:rPr>
              <a:t>(14</a:t>
            </a:r>
            <a:r>
              <a:rPr lang="it-IT" sz="2000" dirty="0" smtClean="0">
                <a:latin typeface="Arial Rounded MT Bold" panose="020F0704030504030204" pitchFamily="34" charset="0"/>
              </a:rPr>
              <a:t>%)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it-IT" sz="2000" dirty="0" smtClean="0">
                <a:latin typeface="Arial Rounded MT Bold" panose="020F0704030504030204" pitchFamily="34" charset="0"/>
              </a:rPr>
              <a:t>campeggio </a:t>
            </a:r>
            <a:r>
              <a:rPr lang="it-IT" sz="2000" dirty="0">
                <a:latin typeface="Arial Rounded MT Bold" panose="020F0704030504030204" pitchFamily="34" charset="0"/>
              </a:rPr>
              <a:t>(8,5%) </a:t>
            </a:r>
            <a:endParaRPr lang="it-IT" sz="2000" dirty="0" smtClean="0">
              <a:latin typeface="Arial Rounded MT Bold" panose="020F0704030504030204" pitchFamily="34" charset="0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it-IT" sz="2000" dirty="0" smtClean="0">
                <a:latin typeface="Arial Rounded MT Bold" panose="020F0704030504030204" pitchFamily="34" charset="0"/>
              </a:rPr>
              <a:t>camper </a:t>
            </a:r>
            <a:r>
              <a:rPr lang="it-IT" sz="2000" dirty="0">
                <a:latin typeface="Arial Rounded MT Bold" panose="020F0704030504030204" pitchFamily="34" charset="0"/>
              </a:rPr>
              <a:t>(11%).</a:t>
            </a:r>
            <a:endParaRPr lang="it-IT" sz="2000" b="1" dirty="0" smtClean="0">
              <a:latin typeface="Arial Rounded MT Bold" panose="020F0704030504030204" pitchFamily="34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200400" y="425035"/>
            <a:ext cx="5796951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>
              <a:lnSpc>
                <a:spcPct val="90000"/>
              </a:lnSpc>
            </a:pPr>
            <a:endParaRPr lang="en-GB" altLang="it-IT" sz="2400" b="1" dirty="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6" name="Immagin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026" y="632997"/>
            <a:ext cx="1395952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355011" y="738505"/>
            <a:ext cx="6010406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it-IT" altLang="it-IT" sz="32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Dove si dorme</a:t>
            </a:r>
            <a:endParaRPr lang="en-GB" altLang="it-IT" sz="2400" b="1" dirty="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33794" name="Picture 2" descr="Risultati immagini per alberghi ciclist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276" y="1969996"/>
            <a:ext cx="4740142" cy="273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33552" y="4980353"/>
            <a:ext cx="8215223" cy="121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27038" eaLnBrk="0"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27038" eaLnBrk="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tabLst>
                <a:tab pos="688975" algn="l"/>
                <a:tab pos="1374775" algn="l"/>
                <a:tab pos="2063750" algn="l"/>
                <a:tab pos="2752725" algn="l"/>
                <a:tab pos="3438525" algn="l"/>
                <a:tab pos="4127500" algn="l"/>
                <a:tab pos="4814888" algn="l"/>
                <a:tab pos="5502275" algn="l"/>
                <a:tab pos="6191250" algn="l"/>
                <a:tab pos="6878638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>
              <a:lnSpc>
                <a:spcPct val="90000"/>
              </a:lnSpc>
            </a:pPr>
            <a:r>
              <a:rPr lang="it-IT" altLang="it-IT" sz="24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In Italia dormire costa il 30 % più della Spagna o della Francia e il 15 % più di Slovenia e Croazia. </a:t>
            </a:r>
            <a:br>
              <a:rPr lang="it-IT" altLang="it-IT" sz="24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</a:br>
            <a:r>
              <a:rPr lang="it-IT" altLang="it-IT" sz="2400" b="1" dirty="0" smtClean="0">
                <a:solidFill>
                  <a:srgbClr val="000000"/>
                </a:solidFill>
                <a:latin typeface="Arial Rounded MT Bold" panose="020F0704030504030204" pitchFamily="34" charset="0"/>
                <a:cs typeface="Times New Roman" pitchFamily="18" charset="0"/>
              </a:rPr>
              <a:t>Costi più alti al nord che al sud.</a:t>
            </a:r>
            <a:endParaRPr lang="en-GB" altLang="it-IT" sz="2400" b="1" dirty="0">
              <a:solidFill>
                <a:srgbClr val="000000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95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3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4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1571</Words>
  <Application>Microsoft Office PowerPoint</Application>
  <PresentationFormat>Presentazione su schermo (4:3)</PresentationFormat>
  <Paragraphs>328</Paragraphs>
  <Slides>51</Slides>
  <Notes>32</Notes>
  <HiddenSlides>0</HiddenSlides>
  <MMClips>0</MMClips>
  <ScaleCrop>false</ScaleCrop>
  <HeadingPairs>
    <vt:vector size="4" baseType="variant">
      <vt:variant>
        <vt:lpstr>Tema</vt:lpstr>
      </vt:variant>
      <vt:variant>
        <vt:i4>4</vt:i4>
      </vt:variant>
      <vt:variant>
        <vt:lpstr>Titoli diapositive</vt:lpstr>
      </vt:variant>
      <vt:variant>
        <vt:i4>51</vt:i4>
      </vt:variant>
    </vt:vector>
  </HeadingPairs>
  <TitlesOfParts>
    <vt:vector size="55" baseType="lpstr">
      <vt:lpstr>2_Tema di Office</vt:lpstr>
      <vt:lpstr>3_Tema di Office</vt:lpstr>
      <vt:lpstr>1_Tema di Office</vt:lpstr>
      <vt:lpstr>4_Tema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a a</dc:creator>
  <cp:lastModifiedBy>Utente</cp:lastModifiedBy>
  <cp:revision>120</cp:revision>
  <cp:lastPrinted>2017-10-06T09:44:32Z</cp:lastPrinted>
  <dcterms:created xsi:type="dcterms:W3CDTF">2014-06-23T12:40:56Z</dcterms:created>
  <dcterms:modified xsi:type="dcterms:W3CDTF">2017-10-06T14:41:30Z</dcterms:modified>
</cp:coreProperties>
</file>